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9144000" cy="6858000" type="screen4x3"/>
  <p:notesSz cx="6858000" cy="9144000"/>
  <p:embeddedFontLst>
    <p:embeddedFont>
      <p:font typeface="Helvetica Neue" panose="020B0604020202020204" charset="0"/>
      <p:regular r:id="rId55"/>
      <p:bold r:id="rId56"/>
      <p:italic r:id="rId57"/>
      <p:boldItalic r:id="rId58"/>
    </p:embeddedFont>
    <p:embeddedFont>
      <p:font typeface="Miriam Libre" panose="00000500000000000000" pitchFamily="2" charset="-79"/>
      <p:regular r:id="rId59"/>
      <p:bold r:id="rId60"/>
    </p:embeddedFont>
    <p:embeddedFont>
      <p:font typeface="Oswald Medium" panose="00000600000000000000" pitchFamily="2" charset="0"/>
      <p:regular r:id="rId61"/>
      <p:bold r:id="rId62"/>
    </p:embeddedFont>
    <p:embeddedFont>
      <p:font typeface="Oswald SemiBold" panose="00000700000000000000" pitchFamily="2" charset="0"/>
      <p:regular r:id="rId63"/>
      <p:bold r:id="rId64"/>
    </p:embeddedFont>
    <p:embeddedFont>
      <p:font typeface="Roboto" panose="02000000000000000000" pitchFamily="2" charset="0"/>
      <p:regular r:id="rId65"/>
      <p:bold r:id="rId66"/>
      <p:italic r:id="rId67"/>
      <p:boldItalic r:id="rId68"/>
    </p:embeddedFont>
    <p:embeddedFont>
      <p:font typeface="Roboto Black" panose="020F0502020204030204" pitchFamily="2" charset="0"/>
      <p:bold r:id="rId69"/>
      <p:boldItalic r:id="rId70"/>
    </p:embeddedFont>
    <p:embeddedFont>
      <p:font typeface="Roboto Condensed" panose="02000000000000000000" pitchFamily="2" charset="0"/>
      <p:regular r:id="rId71"/>
      <p:bold r:id="rId72"/>
      <p:italic r:id="rId73"/>
      <p:boldItalic r:id="rId74"/>
    </p:embeddedFont>
    <p:embeddedFont>
      <p:font typeface="Roboto Medium" panose="02000000000000000000" pitchFamily="2" charset="0"/>
      <p:regular r:id="rId75"/>
      <p:bold r:id="rId76"/>
      <p:italic r:id="rId77"/>
      <p:boldItalic r:id="rId78"/>
    </p:embeddedFont>
    <p:embeddedFont>
      <p:font typeface="Roboto SemiBold" panose="020B0604020202020204"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104D6D7-83E7-4072-A9A5-6D328D90E8AD}">
  <a:tblStyle styleId="{E104D6D7-83E7-4072-A9A5-6D328D90E8A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1884"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6.xml"/><Relationship Id="rId71" Type="http://schemas.openxmlformats.org/officeDocument/2006/relationships/font" Target="fonts/font1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2.fntdata"/><Relationship Id="rId61" Type="http://schemas.openxmlformats.org/officeDocument/2006/relationships/font" Target="fonts/font7.fntdata"/><Relationship Id="rId82" Type="http://schemas.openxmlformats.org/officeDocument/2006/relationships/font" Target="fonts/font28.fntdata"/></Relationships>
</file>

<file path=ppt/media/image1.jpg>
</file>

<file path=ppt/media/image10.jpg>
</file>

<file path=ppt/media/image100.jpg>
</file>

<file path=ppt/media/image101.png>
</file>

<file path=ppt/media/image102.png>
</file>

<file path=ppt/media/image103.png>
</file>

<file path=ppt/media/image104.png>
</file>

<file path=ppt/media/image105.png>
</file>

<file path=ppt/media/image106.png>
</file>

<file path=ppt/media/image107.png>
</file>

<file path=ppt/media/image108.jpg>
</file>

<file path=ppt/media/image109.jpg>
</file>

<file path=ppt/media/image11.jpg>
</file>

<file path=ppt/media/image110.jpg>
</file>

<file path=ppt/media/image111.jpg>
</file>

<file path=ppt/media/image112.jpg>
</file>

<file path=ppt/media/image113.jpg>
</file>

<file path=ppt/media/image114.jpg>
</file>

<file path=ppt/media/image115.jpg>
</file>

<file path=ppt/media/image116.jpg>
</file>

<file path=ppt/media/image117.jpg>
</file>

<file path=ppt/media/image12.jpg>
</file>

<file path=ppt/media/image13.pn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jpg>
</file>

<file path=ppt/media/image23.png>
</file>

<file path=ppt/media/image24.png>
</file>

<file path=ppt/media/image25.jpg>
</file>

<file path=ppt/media/image26.png>
</file>

<file path=ppt/media/image27.jpg>
</file>

<file path=ppt/media/image28.jpg>
</file>

<file path=ppt/media/image29.png>
</file>

<file path=ppt/media/image3.png>
</file>

<file path=ppt/media/image30.pn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png>
</file>

<file path=ppt/media/image45.png>
</file>

<file path=ppt/media/image46.png>
</file>

<file path=ppt/media/image47.png>
</file>

<file path=ppt/media/image48.png>
</file>

<file path=ppt/media/image49.png>
</file>

<file path=ppt/media/image5.jpg>
</file>

<file path=ppt/media/image50.jpg>
</file>

<file path=ppt/media/image51.jpg>
</file>

<file path=ppt/media/image52.jpg>
</file>

<file path=ppt/media/image53.jpg>
</file>

<file path=ppt/media/image54.jpg>
</file>

<file path=ppt/media/image55.jp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jp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ocs.google.com/document/d/1YsmhJJATekyTrEdvJeNrGNtKuG0yMCs2IxSatzgKPZk/edit?usp=sharin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docs.google.com/document/d/1jOrDZOq7Bvpa2OOFwGr7FyEA_eWvteWQwuOmT8VZaX4/edit?usp=sharing"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1ced7817f3_0_1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1ced7817f3_0_1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 name="Google Shape;63;g31ced7817f3_0_1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dce6e44901_0_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dce6e44901_0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2dce6e44901_0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ced7817f3_0_7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ced7817f3_0_7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Clr>
                <a:schemeClr val="dk1"/>
              </a:buClr>
              <a:buSzPts val="1400"/>
              <a:buChar char="●"/>
            </a:pPr>
            <a:r>
              <a:rPr lang="en-US" sz="1050">
                <a:solidFill>
                  <a:srgbClr val="3C4043"/>
                </a:solidFill>
                <a:highlight>
                  <a:schemeClr val="lt1"/>
                </a:highlight>
                <a:latin typeface="Roboto"/>
                <a:ea typeface="Roboto"/>
                <a:cs typeface="Roboto"/>
                <a:sym typeface="Roboto"/>
              </a:rPr>
              <a:t> Oyster reefs (not lone oysters), affect the bacteria living in the sediment below them. Under the right conditions, oyster reefs may help speed up the process of those bacteria's taking nitrogen that is dissolved in the water - where it is a type of pollution and turns it into nitrogen gas, which ends up in the atmosphere, where it is harmless.</a:t>
            </a:r>
            <a:endParaRPr sz="1050">
              <a:solidFill>
                <a:srgbClr val="3C4043"/>
              </a:solidFill>
              <a:highlight>
                <a:schemeClr val="lt1"/>
              </a:highlight>
              <a:latin typeface="Roboto"/>
              <a:ea typeface="Roboto"/>
              <a:cs typeface="Roboto"/>
              <a:sym typeface="Roboto"/>
            </a:endParaRPr>
          </a:p>
          <a:p>
            <a:pPr marL="457200" lvl="0"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“Cleaning” and “filtering” language gets dangerous and encourages “magical thinking”, missing a major facet of ecology (tracing routes of matter through ecosystems, and confusing students who study global nitrogen cycle in class)</a:t>
            </a:r>
            <a:endParaRPr sz="1050">
              <a:solidFill>
                <a:srgbClr val="3C4043"/>
              </a:solidFill>
              <a:highlight>
                <a:schemeClr val="lt1"/>
              </a:highlight>
              <a:latin typeface="Roboto"/>
              <a:ea typeface="Roboto"/>
              <a:cs typeface="Roboto"/>
              <a:sym typeface="Roboto"/>
            </a:endParaRPr>
          </a:p>
          <a:p>
            <a:pPr marL="457200" lvl="0"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Algal blooms are not clearly linked to nitrogen pollution in NYC; compared with other estuaries that have a similar nitrogen load, we are remarkably free of algal blooms!</a:t>
            </a:r>
            <a:endParaRPr sz="1050">
              <a:solidFill>
                <a:srgbClr val="3C4043"/>
              </a:solidFill>
              <a:highlight>
                <a:schemeClr val="lt1"/>
              </a:highlight>
              <a:latin typeface="Roboto"/>
              <a:ea typeface="Roboto"/>
              <a:cs typeface="Roboto"/>
              <a:sym typeface="Roboto"/>
            </a:endParaRPr>
          </a:p>
          <a:p>
            <a:pPr marL="914400" lvl="1"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Possible reasons include comparatively short residence time of water in NY Harbor</a:t>
            </a:r>
            <a:endParaRPr sz="1050">
              <a:solidFill>
                <a:srgbClr val="3C4043"/>
              </a:solidFill>
              <a:highlight>
                <a:schemeClr val="lt1"/>
              </a:highlight>
              <a:latin typeface="Roboto"/>
              <a:ea typeface="Roboto"/>
              <a:cs typeface="Roboto"/>
              <a:sym typeface="Roboto"/>
            </a:endParaRPr>
          </a:p>
          <a:p>
            <a:pPr marL="914400" lvl="1"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turbidity so high in NY harbor that light becomes the limiting factor for algae, with the result that whatever algal blooms we do have cannot be clearly linked with nitrogen pollution levels</a:t>
            </a:r>
            <a:endParaRPr sz="1050">
              <a:solidFill>
                <a:srgbClr val="3C4043"/>
              </a:solidFill>
              <a:highlight>
                <a:schemeClr val="lt1"/>
              </a:highlight>
              <a:latin typeface="Roboto"/>
              <a:ea typeface="Roboto"/>
              <a:cs typeface="Roboto"/>
              <a:sym typeface="Roboto"/>
            </a:endParaRPr>
          </a:p>
          <a:p>
            <a:pPr marL="914400" lvl="1"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However, this may be changing along with the global climate, and we may have a lot more difficulty with algal blooms here in NYC in the future.</a:t>
            </a:r>
            <a:endParaRPr sz="1050">
              <a:solidFill>
                <a:srgbClr val="3C4043"/>
              </a:solidFill>
              <a:highlight>
                <a:schemeClr val="lt1"/>
              </a:highlight>
              <a:latin typeface="Roboto"/>
              <a:ea typeface="Roboto"/>
              <a:cs typeface="Roboto"/>
              <a:sym typeface="Roboto"/>
            </a:endParaRPr>
          </a:p>
          <a:p>
            <a:pPr marL="457200" lvl="0" indent="-295275" algn="l" rtl="0">
              <a:spcBef>
                <a:spcPts val="0"/>
              </a:spcBef>
              <a:spcAft>
                <a:spcPts val="0"/>
              </a:spcAft>
              <a:buClr>
                <a:srgbClr val="3C4043"/>
              </a:buClr>
              <a:buSzPts val="1050"/>
              <a:buFont typeface="Roboto"/>
              <a:buChar char="●"/>
            </a:pPr>
            <a:r>
              <a:rPr lang="en-US" sz="1050">
                <a:solidFill>
                  <a:srgbClr val="3C4043"/>
                </a:solidFill>
                <a:highlight>
                  <a:schemeClr val="lt1"/>
                </a:highlight>
                <a:latin typeface="Roboto"/>
                <a:ea typeface="Roboto"/>
                <a:cs typeface="Roboto"/>
                <a:sym typeface="Roboto"/>
              </a:rPr>
              <a:t>Oyster reefs could protect NYC from wave damage (not storm damage, because people think of flooding, and oysters cannot protect anyone from flooding) -- if we had enough, large enough oyster reefs to slow down the waves to an extent that would actually help people. The Living Breakwaters is an example that is projected to do so, and it is probably pretty close to being the smallest installation that could appreciably impact wave height</a:t>
            </a:r>
            <a:endParaRPr sz="1050">
              <a:solidFill>
                <a:srgbClr val="3C4043"/>
              </a:solidFill>
              <a:highlight>
                <a:schemeClr val="lt1"/>
              </a:highlight>
              <a:latin typeface="Roboto"/>
              <a:ea typeface="Roboto"/>
              <a:cs typeface="Roboto"/>
              <a:sym typeface="Roboto"/>
            </a:endParaRPr>
          </a:p>
          <a:p>
            <a:pPr marL="0" lvl="0" indent="0" algn="l" rtl="0">
              <a:spcBef>
                <a:spcPts val="0"/>
              </a:spcBef>
              <a:spcAft>
                <a:spcPts val="0"/>
              </a:spcAft>
              <a:buNone/>
            </a:pPr>
            <a:endParaRPr/>
          </a:p>
        </p:txBody>
      </p:sp>
      <p:sp>
        <p:nvSpPr>
          <p:cNvPr id="154" name="Google Shape;154;g31ced7817f3_0_7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260abce57e_0_6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260abce57e_0_6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Roboto"/>
                <a:ea typeface="Roboto"/>
                <a:cs typeface="Roboto"/>
                <a:sym typeface="Roboto"/>
              </a:rPr>
              <a:t>Oysters filter water as they eat, which helps clarify the water and remove pollutants, like nitrogen. This is important to marine ecosystems, because excessive nitrogen triggers algal blooms that deplete the water of oxygen and create “dead zones.”</a:t>
            </a:r>
            <a:endParaRPr sz="1100">
              <a:latin typeface="Roboto"/>
              <a:ea typeface="Roboto"/>
              <a:cs typeface="Roboto"/>
              <a:sym typeface="Roboto"/>
            </a:endParaRPr>
          </a:p>
          <a:p>
            <a:pPr marL="0" lvl="0" indent="0" algn="l" rtl="0">
              <a:lnSpc>
                <a:spcPct val="115000"/>
              </a:lnSpc>
              <a:spcBef>
                <a:spcPts val="0"/>
              </a:spcBef>
              <a:spcAft>
                <a:spcPts val="0"/>
              </a:spcAft>
              <a:buNone/>
            </a:pPr>
            <a:endParaRPr sz="1100">
              <a:latin typeface="Roboto"/>
              <a:ea typeface="Roboto"/>
              <a:cs typeface="Roboto"/>
              <a:sym typeface="Roboto"/>
            </a:endParaRPr>
          </a:p>
          <a:p>
            <a:pPr marL="0" lvl="0" indent="0" algn="l" rtl="0">
              <a:lnSpc>
                <a:spcPct val="115000"/>
              </a:lnSpc>
              <a:spcBef>
                <a:spcPts val="0"/>
              </a:spcBef>
              <a:spcAft>
                <a:spcPts val="0"/>
              </a:spcAft>
              <a:buNone/>
            </a:pPr>
            <a:r>
              <a:rPr lang="en-US" sz="1100">
                <a:latin typeface="Roboto"/>
                <a:ea typeface="Roboto"/>
                <a:cs typeface="Roboto"/>
                <a:sym typeface="Roboto"/>
              </a:rPr>
              <a:t>Algal blooms are not clearly linked to nitrogen pollution in NYC; compared with other estuaries that have a similar nitrogen load, we are remarkably free of algal blooms!</a:t>
            </a:r>
            <a:endParaRPr sz="1100">
              <a:latin typeface="Roboto"/>
              <a:ea typeface="Roboto"/>
              <a:cs typeface="Roboto"/>
              <a:sym typeface="Roboto"/>
            </a:endParaRPr>
          </a:p>
          <a:p>
            <a:pPr marL="457200" lvl="0" indent="-298450" algn="l" rtl="0">
              <a:lnSpc>
                <a:spcPct val="115000"/>
              </a:lnSpc>
              <a:spcBef>
                <a:spcPts val="0"/>
              </a:spcBef>
              <a:spcAft>
                <a:spcPts val="0"/>
              </a:spcAft>
              <a:buSzPts val="1100"/>
              <a:buFont typeface="Roboto"/>
              <a:buChar char="●"/>
            </a:pPr>
            <a:r>
              <a:rPr lang="en-US" sz="1100">
                <a:latin typeface="Roboto"/>
                <a:ea typeface="Roboto"/>
                <a:cs typeface="Roboto"/>
                <a:sym typeface="Roboto"/>
              </a:rPr>
              <a:t>Possible reasons include comparatively short residence time of water in NY Harbor</a:t>
            </a:r>
            <a:endParaRPr sz="1100">
              <a:latin typeface="Roboto"/>
              <a:ea typeface="Roboto"/>
              <a:cs typeface="Roboto"/>
              <a:sym typeface="Roboto"/>
            </a:endParaRPr>
          </a:p>
          <a:p>
            <a:pPr marL="457200" lvl="0" indent="-298450" algn="l" rtl="0">
              <a:lnSpc>
                <a:spcPct val="115000"/>
              </a:lnSpc>
              <a:spcBef>
                <a:spcPts val="0"/>
              </a:spcBef>
              <a:spcAft>
                <a:spcPts val="0"/>
              </a:spcAft>
              <a:buSzPts val="1100"/>
              <a:buFont typeface="Roboto"/>
              <a:buChar char="●"/>
            </a:pPr>
            <a:r>
              <a:rPr lang="en-US" sz="1100">
                <a:latin typeface="Roboto"/>
                <a:ea typeface="Roboto"/>
                <a:cs typeface="Roboto"/>
                <a:sym typeface="Roboto"/>
              </a:rPr>
              <a:t>turbidity so high in NY harbor that light becomes the limiting factor for algae, with the result that whatever algal blooms we do have cannot be clearly linked with nitrogen pollution levels</a:t>
            </a:r>
            <a:endParaRPr sz="1100">
              <a:latin typeface="Roboto"/>
              <a:ea typeface="Roboto"/>
              <a:cs typeface="Roboto"/>
              <a:sym typeface="Roboto"/>
            </a:endParaRPr>
          </a:p>
          <a:p>
            <a:pPr marL="457200" lvl="0" indent="-298450" algn="l" rtl="0">
              <a:lnSpc>
                <a:spcPct val="115000"/>
              </a:lnSpc>
              <a:spcBef>
                <a:spcPts val="0"/>
              </a:spcBef>
              <a:spcAft>
                <a:spcPts val="0"/>
              </a:spcAft>
              <a:buSzPts val="1100"/>
              <a:buFont typeface="Roboto"/>
              <a:buChar char="●"/>
            </a:pPr>
            <a:r>
              <a:rPr lang="en-US" sz="1100">
                <a:latin typeface="Roboto"/>
                <a:ea typeface="Roboto"/>
                <a:cs typeface="Roboto"/>
                <a:sym typeface="Roboto"/>
              </a:rPr>
              <a:t>However, this may be changing along with the global climate, and we may have a lot more difficulty with algal blooms here in NYC in the future.</a:t>
            </a:r>
            <a:endParaRPr sz="11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1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US" sz="1100">
                <a:latin typeface="Roboto"/>
                <a:ea typeface="Roboto"/>
                <a:cs typeface="Roboto"/>
                <a:sym typeface="Roboto"/>
              </a:rPr>
              <a:t>An </a:t>
            </a:r>
            <a:r>
              <a:rPr lang="en-US" sz="1100">
                <a:latin typeface="Arial"/>
                <a:ea typeface="Arial"/>
                <a:cs typeface="Arial"/>
                <a:sym typeface="Arial"/>
              </a:rPr>
              <a:t>adult oyster can filter up to 50 gallons of water a day, so the </a:t>
            </a:r>
            <a:r>
              <a:rPr lang="en-US" sz="1100">
                <a:latin typeface="Roboto"/>
                <a:ea typeface="Roboto"/>
                <a:cs typeface="Roboto"/>
                <a:sym typeface="Roboto"/>
              </a:rPr>
              <a:t>more live oysters you have in a body of water, the cleaner it should be. Since the mid-1850s, New York City has relied on a Combined Sewage Overflow (CSO) system, which</a:t>
            </a:r>
            <a:r>
              <a:rPr lang="en-US" sz="1100">
                <a:latin typeface="Arial"/>
                <a:ea typeface="Arial"/>
                <a:cs typeface="Arial"/>
                <a:sym typeface="Arial"/>
              </a:rPr>
              <a:t> regularly dumps raw, untreated sewage into the Harbor when it rains. As long as this is the case, the water will not be “clean” and oysters will be dangerous to consume.</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a:p>
        </p:txBody>
      </p:sp>
      <p:sp>
        <p:nvSpPr>
          <p:cNvPr id="174" name="Google Shape;174;g1260abce57e_0_6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60abce57e_0_10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260abce57e_0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g1260abce57e_0_10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260abce57e_0_7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260abce57e_0_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g1260abce57e_0_7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60abce57e_0_15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260abce57e_0_15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Oyster reefs could protect NYC from wave damage (not storm damage, because people think of flooding, and oysters cannot protect anyone from flooding) -- if we had enough, large enough oyster reefs to slow down the waves to an extent that would actually help people. </a:t>
            </a:r>
            <a:endParaRPr/>
          </a:p>
        </p:txBody>
      </p:sp>
      <p:sp>
        <p:nvSpPr>
          <p:cNvPr id="211" name="Google Shape;211;g1260abce57e_0_15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dce6e44901_0_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dce6e44901_0_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g2dce6e44901_0_2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60abce57e_0_4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260abce57e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The ORS is meant to be used as an educational tool for teachers, students, and community scientists that want to study the NY harbor through hands-on monitoring and scientific experimentation at the water’s edge. </a:t>
            </a: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We are all here for the students of NYC, as well as the generations to come. Participating in the ORS program means a commitment to a more biodiverse, clean, and resilient NY harbor. Part of that means supporting student inquiry wherever and whenever possible (begin asking yourself, how do I want to get my family, community, or students involved?) and modeling that yes, anyone can be a scientist!</a:t>
            </a:r>
            <a:endParaRPr sz="1050">
              <a:solidFill>
                <a:srgbClr val="202124"/>
              </a:solidFill>
              <a:latin typeface="Roboto"/>
              <a:ea typeface="Roboto"/>
              <a:cs typeface="Roboto"/>
              <a:sym typeface="Roboto"/>
            </a:endParaRPr>
          </a:p>
        </p:txBody>
      </p:sp>
      <p:sp>
        <p:nvSpPr>
          <p:cNvPr id="228" name="Google Shape;228;g1260abce57e_0_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3b5eb8b9b9_0_4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3b5eb8b9b9_0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Arial"/>
                <a:ea typeface="Arial"/>
                <a:cs typeface="Arial"/>
                <a:sym typeface="Arial"/>
              </a:rPr>
              <a:t>Community Scientists: </a:t>
            </a:r>
            <a:endParaRPr sz="1100">
              <a:latin typeface="Arial"/>
              <a:ea typeface="Arial"/>
              <a:cs typeface="Arial"/>
              <a:sym typeface="Arial"/>
            </a:endParaRPr>
          </a:p>
          <a:p>
            <a:pPr marL="457200" lvl="0" indent="-317500" algn="l" rtl="0">
              <a:spcBef>
                <a:spcPts val="0"/>
              </a:spcBef>
              <a:spcAft>
                <a:spcPts val="0"/>
              </a:spcAft>
              <a:buClr>
                <a:schemeClr val="dk1"/>
              </a:buClr>
              <a:buSzPts val="1400"/>
              <a:buChar char="●"/>
            </a:pPr>
            <a:r>
              <a:rPr lang="en-US" sz="1100">
                <a:latin typeface="Arial"/>
                <a:ea typeface="Arial"/>
                <a:cs typeface="Arial"/>
                <a:sym typeface="Arial"/>
              </a:rPr>
              <a:t>Community science is public participation and collaboration in scientific research initiatives to increase scientific knowledge. </a:t>
            </a:r>
            <a:endParaRPr sz="1100">
              <a:latin typeface="Arial"/>
              <a:ea typeface="Arial"/>
              <a:cs typeface="Arial"/>
              <a:sym typeface="Arial"/>
            </a:endParaRPr>
          </a:p>
          <a:p>
            <a:pPr marL="457200" lvl="0" indent="-317500" algn="l" rtl="0">
              <a:spcBef>
                <a:spcPts val="0"/>
              </a:spcBef>
              <a:spcAft>
                <a:spcPts val="0"/>
              </a:spcAft>
              <a:buClr>
                <a:schemeClr val="dk1"/>
              </a:buClr>
              <a:buSzPts val="1400"/>
              <a:buChar char="●"/>
            </a:pPr>
            <a:r>
              <a:rPr lang="en-US" sz="1100">
                <a:latin typeface="Arial"/>
                <a:ea typeface="Arial"/>
                <a:cs typeface="Arial"/>
                <a:sym typeface="Arial"/>
              </a:rPr>
              <a:t>Through community science, people share and contribute to data monitoring and collection programs.</a:t>
            </a:r>
            <a:endParaRPr sz="1100">
              <a:latin typeface="Arial"/>
              <a:ea typeface="Arial"/>
              <a:cs typeface="Arial"/>
              <a:sym typeface="Arial"/>
            </a:endParaRPr>
          </a:p>
          <a:p>
            <a:pPr marL="457200" lvl="0" indent="-317500" algn="l" rtl="0">
              <a:spcBef>
                <a:spcPts val="0"/>
              </a:spcBef>
              <a:spcAft>
                <a:spcPts val="0"/>
              </a:spcAft>
              <a:buClr>
                <a:schemeClr val="dk1"/>
              </a:buClr>
              <a:buSzPts val="1400"/>
              <a:buChar char="●"/>
            </a:pPr>
            <a:r>
              <a:rPr lang="en-US" sz="1100">
                <a:latin typeface="Arial"/>
                <a:ea typeface="Arial"/>
                <a:cs typeface="Arial"/>
                <a:sym typeface="Arial"/>
              </a:rPr>
              <a:t>We use ‘community scientist’  because we don’t want to exclude anyone. Everyone, citizen or not, can participate in community science. </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US" sz="1100">
                <a:latin typeface="Arial"/>
                <a:ea typeface="Arial"/>
                <a:cs typeface="Arial"/>
                <a:sym typeface="Arial"/>
              </a:rPr>
              <a:t>Schools and Teachers </a:t>
            </a:r>
            <a:endParaRPr sz="1100">
              <a:latin typeface="Arial"/>
              <a:ea typeface="Arial"/>
              <a:cs typeface="Arial"/>
              <a:sym typeface="Arial"/>
            </a:endParaRPr>
          </a:p>
          <a:p>
            <a:pPr marL="457200" lvl="0" indent="-317500" algn="l" rtl="0">
              <a:spcBef>
                <a:spcPts val="0"/>
              </a:spcBef>
              <a:spcAft>
                <a:spcPts val="0"/>
              </a:spcAft>
              <a:buClr>
                <a:schemeClr val="dk1"/>
              </a:buClr>
              <a:buSzPts val="1400"/>
              <a:buChar char="●"/>
            </a:pPr>
            <a:endParaRPr sz="1050">
              <a:solidFill>
                <a:srgbClr val="3C4043"/>
              </a:solidFill>
              <a:highlight>
                <a:schemeClr val="lt1"/>
              </a:highlight>
              <a:latin typeface="Roboto"/>
              <a:ea typeface="Roboto"/>
              <a:cs typeface="Roboto"/>
              <a:sym typeface="Roboto"/>
            </a:endParaRPr>
          </a:p>
          <a:p>
            <a:pPr marL="0" lvl="0" indent="0" algn="l" rtl="0">
              <a:spcBef>
                <a:spcPts val="0"/>
              </a:spcBef>
              <a:spcAft>
                <a:spcPts val="0"/>
              </a:spcAft>
              <a:buNone/>
            </a:pPr>
            <a:endParaRPr sz="1050">
              <a:solidFill>
                <a:srgbClr val="3C4043"/>
              </a:solidFill>
              <a:highlight>
                <a:schemeClr val="lt1"/>
              </a:highlight>
              <a:latin typeface="Roboto"/>
              <a:ea typeface="Roboto"/>
              <a:cs typeface="Roboto"/>
              <a:sym typeface="Roboto"/>
            </a:endParaRPr>
          </a:p>
          <a:p>
            <a:pPr marL="0" lvl="0" indent="0" algn="l" rtl="0">
              <a:spcBef>
                <a:spcPts val="0"/>
              </a:spcBef>
              <a:spcAft>
                <a:spcPts val="0"/>
              </a:spcAft>
              <a:buNone/>
            </a:pPr>
            <a:r>
              <a:rPr lang="en-US" sz="1050">
                <a:solidFill>
                  <a:srgbClr val="3C4043"/>
                </a:solidFill>
                <a:highlight>
                  <a:schemeClr val="lt1"/>
                </a:highlight>
                <a:latin typeface="Roboto"/>
                <a:ea typeface="Roboto"/>
                <a:cs typeface="Roboto"/>
                <a:sym typeface="Roboto"/>
              </a:rPr>
              <a:t>Ambassadors</a:t>
            </a:r>
            <a:endParaRPr sz="1050">
              <a:solidFill>
                <a:srgbClr val="3C4043"/>
              </a:solidFill>
              <a:highlight>
                <a:schemeClr val="lt1"/>
              </a:highlight>
              <a:latin typeface="Roboto"/>
              <a:ea typeface="Roboto"/>
              <a:cs typeface="Roboto"/>
              <a:sym typeface="Roboto"/>
            </a:endParaRPr>
          </a:p>
          <a:p>
            <a:pPr marL="457200" lvl="0" indent="-295275" algn="l" rtl="0">
              <a:lnSpc>
                <a:spcPct val="115000"/>
              </a:lnSpc>
              <a:spcBef>
                <a:spcPts val="0"/>
              </a:spcBef>
              <a:spcAft>
                <a:spcPts val="0"/>
              </a:spcAft>
              <a:buClr>
                <a:srgbClr val="202124"/>
              </a:buClr>
              <a:buSzPts val="1050"/>
              <a:buFont typeface="Roboto"/>
              <a:buChar char="●"/>
            </a:pPr>
            <a:r>
              <a:rPr lang="en-US" sz="1050">
                <a:solidFill>
                  <a:srgbClr val="202124"/>
                </a:solidFill>
                <a:latin typeface="Roboto"/>
                <a:ea typeface="Roboto"/>
                <a:cs typeface="Roboto"/>
                <a:sym typeface="Roboto"/>
              </a:rPr>
              <a:t>The Billion Oyster Project Ambassador Program provides an opportunity for public volunteers who are interested in becoming more involved to take the next step. Through training and exclusive opportunities, Ambassadors are able to learn more about each of our programs, apply current skill sets and build skills &amp; experience while supporting our mission and programming. </a:t>
            </a:r>
            <a:endParaRPr sz="1050">
              <a:solidFill>
                <a:srgbClr val="202124"/>
              </a:solidFill>
              <a:latin typeface="Roboto"/>
              <a:ea typeface="Roboto"/>
              <a:cs typeface="Roboto"/>
              <a:sym typeface="Roboto"/>
            </a:endParaRPr>
          </a:p>
          <a:p>
            <a:pPr marL="457200" lvl="0" indent="0" algn="l" rtl="0">
              <a:lnSpc>
                <a:spcPct val="115000"/>
              </a:lnSpc>
              <a:spcBef>
                <a:spcPts val="1600"/>
              </a:spcBef>
              <a:spcAft>
                <a:spcPts val="0"/>
              </a:spcAft>
              <a:buNone/>
            </a:pPr>
            <a:r>
              <a:rPr lang="en-US" sz="1050">
                <a:solidFill>
                  <a:srgbClr val="202124"/>
                </a:solidFill>
                <a:latin typeface="Roboto"/>
                <a:ea typeface="Roboto"/>
                <a:cs typeface="Roboto"/>
                <a:sym typeface="Roboto"/>
              </a:rPr>
              <a:t>From physically monitoring our restoration structures and surveying wild oyster populations in the field to providing support at outreach, volunteer, and professional development events happening at our field stations – participation in the Ambassador program offers a few exciting avenues for individuals to contribute to our mission.  </a:t>
            </a:r>
            <a:endParaRPr sz="1050">
              <a:solidFill>
                <a:srgbClr val="202124"/>
              </a:solidFill>
              <a:latin typeface="Roboto"/>
              <a:ea typeface="Roboto"/>
              <a:cs typeface="Roboto"/>
              <a:sym typeface="Roboto"/>
            </a:endParaRPr>
          </a:p>
          <a:p>
            <a:pPr marL="457200" lvl="0" indent="0" algn="l" rtl="0">
              <a:lnSpc>
                <a:spcPct val="115000"/>
              </a:lnSpc>
              <a:spcBef>
                <a:spcPts val="1600"/>
              </a:spcBef>
              <a:spcAft>
                <a:spcPts val="1600"/>
              </a:spcAft>
              <a:buNone/>
            </a:pPr>
            <a:r>
              <a:rPr lang="en-US" sz="1050">
                <a:solidFill>
                  <a:srgbClr val="202124"/>
                </a:solidFill>
                <a:latin typeface="Roboto"/>
                <a:ea typeface="Roboto"/>
                <a:cs typeface="Roboto"/>
                <a:sym typeface="Roboto"/>
              </a:rPr>
              <a:t>They have various areas of interest they could focus on, from to provide outreach at educational and foodie events, help facilitate our citizen science trainings and volunteer days. Within each area of interest you will engage and work alongside communities, students, teachers and individual New Yorkers.</a:t>
            </a:r>
            <a:endParaRPr sz="1050">
              <a:solidFill>
                <a:srgbClr val="202124"/>
              </a:solidFill>
              <a:latin typeface="Roboto"/>
              <a:ea typeface="Roboto"/>
              <a:cs typeface="Roboto"/>
              <a:sym typeface="Roboto"/>
            </a:endParaRPr>
          </a:p>
        </p:txBody>
      </p:sp>
      <p:sp>
        <p:nvSpPr>
          <p:cNvPr id="239" name="Google Shape;239;g13b5eb8b9b9_0_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1ced7817f3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1ced7817f3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258" name="Google Shape;258;g31ced7817f3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1d2dc1753a_0_50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1d2dc1753a_0_5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 name="Google Shape;72;g11d2dc1753a_0_50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dd09f45b01_1_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dd09f45b01_1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270" name="Google Shape;270;g2dd09f45b01_1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dd09f45b01_1_2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dd09f45b01_1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279" name="Google Shape;279;g2dd09f45b01_1_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dd09f45b01_1_3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dd09f45b01_1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287" name="Google Shape;287;g2dd09f45b01_1_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dd09f45b01_1_4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dd09f45b01_1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296" name="Google Shape;296;g2dd09f45b01_1_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dd09f45b01_1_4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dd09f45b01_1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309" name="Google Shape;309;g2dd09f45b01_1_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dd09f45b01_1_6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dd09f45b01_1_6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just" rtl="0">
              <a:spcBef>
                <a:spcPts val="0"/>
              </a:spcBef>
              <a:spcAft>
                <a:spcPts val="0"/>
              </a:spcAft>
              <a:buNone/>
            </a:pPr>
            <a:r>
              <a:rPr lang="en-US">
                <a:latin typeface="Roboto"/>
                <a:ea typeface="Roboto"/>
                <a:cs typeface="Roboto"/>
                <a:sym typeface="Roboto"/>
              </a:rPr>
              <a:t>Protocol: </a:t>
            </a:r>
            <a:r>
              <a:rPr lang="en-US" u="sng">
                <a:solidFill>
                  <a:schemeClr val="hlink"/>
                </a:solidFill>
                <a:latin typeface="Roboto"/>
                <a:ea typeface="Roboto"/>
                <a:cs typeface="Roboto"/>
                <a:sym typeface="Roboto"/>
                <a:hlinkClick r:id="rId3"/>
              </a:rPr>
              <a:t>https://docs.google.com/document/d/1YsmhJJATekyTrEdvJeNrGNtKuG0yMCs2IxSatzgKPZk/edit?usp=sharing</a:t>
            </a:r>
            <a:endParaRPr>
              <a:latin typeface="Roboto"/>
              <a:ea typeface="Roboto"/>
              <a:cs typeface="Roboto"/>
              <a:sym typeface="Roboto"/>
            </a:endParaRPr>
          </a:p>
          <a:p>
            <a:pPr marL="0" lvl="0" indent="0" algn="just" rtl="0">
              <a:spcBef>
                <a:spcPts val="0"/>
              </a:spcBef>
              <a:spcAft>
                <a:spcPts val="0"/>
              </a:spcAft>
              <a:buNone/>
            </a:pPr>
            <a:endParaRPr>
              <a:latin typeface="Roboto"/>
              <a:ea typeface="Roboto"/>
              <a:cs typeface="Roboto"/>
              <a:sym typeface="Roboto"/>
            </a:endParaRPr>
          </a:p>
          <a:p>
            <a:pPr marL="0" lvl="0" indent="0" algn="just" rtl="0">
              <a:spcBef>
                <a:spcPts val="0"/>
              </a:spcBef>
              <a:spcAft>
                <a:spcPts val="0"/>
              </a:spcAft>
              <a:buNone/>
            </a:pPr>
            <a:r>
              <a:rPr lang="en-US">
                <a:latin typeface="Roboto"/>
                <a:ea typeface="Roboto"/>
                <a:cs typeface="Roboto"/>
                <a:sym typeface="Roboto"/>
              </a:rPr>
              <a:t>Datasheet: </a:t>
            </a:r>
            <a:r>
              <a:rPr lang="en-US" u="sng">
                <a:solidFill>
                  <a:schemeClr val="hlink"/>
                </a:solidFill>
                <a:latin typeface="Roboto"/>
                <a:ea typeface="Roboto"/>
                <a:cs typeface="Roboto"/>
                <a:sym typeface="Roboto"/>
                <a:hlinkClick r:id="rId4"/>
              </a:rPr>
              <a:t>https://docs.google.com/document/d/1jOrDZOq7Bvpa2OOFwGr7FyEA_eWvteWQwuOmT8VZaX4/edit?usp=sharing</a:t>
            </a:r>
            <a:r>
              <a:rPr lang="en-US">
                <a:latin typeface="Roboto"/>
                <a:ea typeface="Roboto"/>
                <a:cs typeface="Roboto"/>
                <a:sym typeface="Roboto"/>
              </a:rPr>
              <a:t> </a:t>
            </a:r>
            <a:endParaRPr>
              <a:latin typeface="Roboto"/>
              <a:ea typeface="Roboto"/>
              <a:cs typeface="Roboto"/>
              <a:sym typeface="Roboto"/>
            </a:endParaRPr>
          </a:p>
        </p:txBody>
      </p:sp>
      <p:sp>
        <p:nvSpPr>
          <p:cNvPr id="317" name="Google Shape;317;g2dd09f45b01_1_6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dce6e44901_0_3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dce6e44901_0_3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g2dce6e44901_0_3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dce6e44901_1_9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dce6e44901_1_9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g2dce6e44901_1_9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260abce57e_0_1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260abce57e_0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347" name="Google Shape;347;g1260abce57e_0_1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2dce6e44901_1_4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2dce6e44901_1_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371" name="Google Shape;371;g2dce6e44901_1_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1d2dc1753a_0_5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1d2dc1753a_0_5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 name="Google Shape;81;g11d2dc1753a_0_5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dce6e44901_1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dce6e44901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380" name="Google Shape;380;g2dce6e44901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2dce6e44901_1_10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2dce6e44901_1_1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389" name="Google Shape;389;g2dce6e44901_1_10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dce6e44901_1_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dce6e44901_1_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01" name="Google Shape;401;g2dce6e44901_1_2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dce6e44901_1_1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dce6e44901_1_1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13" name="Google Shape;413;g2dce6e44901_1_12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dce6e44901_1_14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dce6e44901_1_1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25" name="Google Shape;425;g2dce6e44901_1_14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2dce6e44901_1_17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2dce6e44901_1_1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31" name="Google Shape;431;g2dce6e44901_1_1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2dce6e44901_1_15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2dce6e44901_1_1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42" name="Google Shape;442;g2dce6e44901_1_1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dce6e44901_1_18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dce6e44901_1_1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50" name="Google Shape;450;g2dce6e44901_1_18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260abce57e_0_13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1260abce57e_0_1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100">
              <a:latin typeface="Roboto"/>
              <a:ea typeface="Roboto"/>
              <a:cs typeface="Roboto"/>
              <a:sym typeface="Roboto"/>
            </a:endParaRPr>
          </a:p>
          <a:p>
            <a:pPr marL="0" lvl="0" indent="0" algn="l" rtl="0">
              <a:spcBef>
                <a:spcPts val="0"/>
              </a:spcBef>
              <a:spcAft>
                <a:spcPts val="0"/>
              </a:spcAft>
              <a:buNone/>
            </a:pPr>
            <a:endParaRPr sz="1100">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US" sz="1100">
                <a:latin typeface="Roboto"/>
                <a:ea typeface="Roboto"/>
                <a:cs typeface="Roboto"/>
                <a:sym typeface="Roboto"/>
              </a:rPr>
              <a:t>METHODOLOGIES - IDEXX </a:t>
            </a:r>
            <a:r>
              <a:rPr lang="en-US" sz="1100">
                <a:solidFill>
                  <a:srgbClr val="1155CC"/>
                </a:solidFill>
                <a:latin typeface="Miriam Libre"/>
                <a:ea typeface="Miriam Libre"/>
                <a:cs typeface="Miriam Libre"/>
                <a:sym typeface="Miriam Libre"/>
              </a:rPr>
              <a:t>	</a:t>
            </a:r>
            <a:endParaRPr sz="1100">
              <a:latin typeface="Roboto"/>
              <a:ea typeface="Roboto"/>
              <a:cs typeface="Roboto"/>
              <a:sym typeface="Roboto"/>
            </a:endParaRPr>
          </a:p>
          <a:p>
            <a:pPr marL="457200" lvl="0" indent="-298450" algn="just" rtl="0">
              <a:spcBef>
                <a:spcPts val="600"/>
              </a:spcBef>
              <a:spcAft>
                <a:spcPts val="0"/>
              </a:spcAft>
              <a:buClr>
                <a:schemeClr val="dk1"/>
              </a:buClr>
              <a:buSzPts val="1100"/>
              <a:buFont typeface="Roboto"/>
              <a:buAutoNum type="arabicPeriod"/>
            </a:pPr>
            <a:r>
              <a:rPr lang="en-US" sz="1100">
                <a:latin typeface="Roboto"/>
                <a:ea typeface="Roboto"/>
                <a:cs typeface="Roboto"/>
                <a:sym typeface="Roboto"/>
              </a:rPr>
              <a:t>Volunteers take a 100mL sample at their site on Thursday mornings. Then they deliver it to 1 of the 9 different CWQT Partner labs.</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Lab techs will feed the sample with an Enterolert reagent. </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sz="1100">
              <a:latin typeface="Roboto"/>
              <a:ea typeface="Roboto"/>
              <a:cs typeface="Roboto"/>
              <a:sym typeface="Roboto"/>
            </a:endParaRPr>
          </a:p>
          <a:p>
            <a:pPr marL="0" lvl="0" indent="0" algn="l" rtl="0">
              <a:spcBef>
                <a:spcPts val="0"/>
              </a:spcBef>
              <a:spcAft>
                <a:spcPts val="0"/>
              </a:spcAft>
              <a:buNone/>
            </a:pPr>
            <a:endParaRPr sz="1100"/>
          </a:p>
        </p:txBody>
      </p:sp>
      <p:sp>
        <p:nvSpPr>
          <p:cNvPr id="471" name="Google Shape;471;g1260abce57e_0_1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dce6e44901_1_28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dce6e44901_1_2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489" name="Google Shape;489;g2dce6e44901_1_2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60abce57e_0_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60abce57e_0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a:t>Founded on the belief that restoration without education is temporary, and observing that learning outcomes improve when students have the opportunity to work on real restoration projects, Billion Oyster Project collaborates with public schools.</a:t>
            </a:r>
            <a:endParaRPr/>
          </a:p>
          <a:p>
            <a:pPr marL="457200" lvl="0" indent="-317500" algn="l" rtl="0">
              <a:spcBef>
                <a:spcPts val="0"/>
              </a:spcBef>
              <a:spcAft>
                <a:spcPts val="0"/>
              </a:spcAft>
              <a:buSzPts val="1400"/>
              <a:buChar char="●"/>
            </a:pPr>
            <a:r>
              <a:rPr lang="en-US"/>
              <a:t>The crew designs STEM curriculum for NYC schools through the lens of oyster restoration, and engages Urban Assembly New York Harbor School students in large-scale restoration projects, collects discarded oyster shells from NYC restaurants, and engages the local community. </a:t>
            </a:r>
            <a:endParaRPr/>
          </a:p>
          <a:p>
            <a:pPr marL="0" lvl="0" indent="0" algn="l" rtl="0">
              <a:spcBef>
                <a:spcPts val="0"/>
              </a:spcBef>
              <a:spcAft>
                <a:spcPts val="0"/>
              </a:spcAft>
              <a:buNone/>
            </a:pPr>
            <a:endParaRPr/>
          </a:p>
        </p:txBody>
      </p:sp>
      <p:sp>
        <p:nvSpPr>
          <p:cNvPr id="91" name="Google Shape;91;g1260abce57e_0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dce6e44901_1_25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dce6e44901_1_2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100">
              <a:latin typeface="Roboto"/>
              <a:ea typeface="Roboto"/>
              <a:cs typeface="Roboto"/>
              <a:sym typeface="Roboto"/>
            </a:endParaRPr>
          </a:p>
          <a:p>
            <a:pPr marL="0" lvl="0" indent="0" algn="l" rtl="0">
              <a:spcBef>
                <a:spcPts val="0"/>
              </a:spcBef>
              <a:spcAft>
                <a:spcPts val="0"/>
              </a:spcAft>
              <a:buNone/>
            </a:pPr>
            <a:endParaRPr sz="1100">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US" sz="1100">
                <a:latin typeface="Roboto"/>
                <a:ea typeface="Roboto"/>
                <a:cs typeface="Roboto"/>
                <a:sym typeface="Roboto"/>
              </a:rPr>
              <a:t>METHODOLOGIES - IDEXX </a:t>
            </a:r>
            <a:r>
              <a:rPr lang="en-US" sz="1100">
                <a:solidFill>
                  <a:srgbClr val="1155CC"/>
                </a:solidFill>
                <a:latin typeface="Miriam Libre"/>
                <a:ea typeface="Miriam Libre"/>
                <a:cs typeface="Miriam Libre"/>
                <a:sym typeface="Miriam Libre"/>
              </a:rPr>
              <a:t>	</a:t>
            </a:r>
            <a:endParaRPr sz="1100">
              <a:latin typeface="Roboto"/>
              <a:ea typeface="Roboto"/>
              <a:cs typeface="Roboto"/>
              <a:sym typeface="Roboto"/>
            </a:endParaRPr>
          </a:p>
          <a:p>
            <a:pPr marL="457200" lvl="0" indent="-298450" algn="just" rtl="0">
              <a:spcBef>
                <a:spcPts val="600"/>
              </a:spcBef>
              <a:spcAft>
                <a:spcPts val="0"/>
              </a:spcAft>
              <a:buClr>
                <a:schemeClr val="dk1"/>
              </a:buClr>
              <a:buSzPts val="1100"/>
              <a:buFont typeface="Roboto"/>
              <a:buAutoNum type="arabicPeriod"/>
            </a:pPr>
            <a:r>
              <a:rPr lang="en-US" sz="1100">
                <a:latin typeface="Roboto"/>
                <a:ea typeface="Roboto"/>
                <a:cs typeface="Roboto"/>
                <a:sym typeface="Roboto"/>
              </a:rPr>
              <a:t>Volunteers take a 100mL sample at their site on Thursday mornings. Then they deliver it to 1 of the 9 different CWQT Partner labs.</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Lab techs will feed the sample with an Enterolert reagent. </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sz="1100">
                <a:latin typeface="Roboto"/>
                <a:ea typeface="Roboto"/>
                <a:cs typeface="Roboto"/>
                <a:sym typeface="Roboto"/>
              </a:rPr>
            </a:br>
            <a:endParaRPr sz="1100">
              <a:latin typeface="Roboto"/>
              <a:ea typeface="Roboto"/>
              <a:cs typeface="Roboto"/>
              <a:sym typeface="Roboto"/>
            </a:endParaRPr>
          </a:p>
          <a:p>
            <a:pPr marL="457200" lvl="0" indent="-298450" algn="just" rtl="0">
              <a:spcBef>
                <a:spcPts val="0"/>
              </a:spcBef>
              <a:spcAft>
                <a:spcPts val="0"/>
              </a:spcAft>
              <a:buClr>
                <a:schemeClr val="dk1"/>
              </a:buClr>
              <a:buSzPts val="1100"/>
              <a:buFont typeface="Roboto"/>
              <a:buAutoNum type="arabicPeriod"/>
            </a:pPr>
            <a:r>
              <a:rPr lang="en-US" sz="1100">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sz="1100">
              <a:latin typeface="Roboto"/>
              <a:ea typeface="Roboto"/>
              <a:cs typeface="Roboto"/>
              <a:sym typeface="Roboto"/>
            </a:endParaRPr>
          </a:p>
          <a:p>
            <a:pPr marL="0" lvl="0" indent="0" algn="l" rtl="0">
              <a:spcBef>
                <a:spcPts val="0"/>
              </a:spcBef>
              <a:spcAft>
                <a:spcPts val="0"/>
              </a:spcAft>
              <a:buNone/>
            </a:pPr>
            <a:endParaRPr sz="1100"/>
          </a:p>
        </p:txBody>
      </p:sp>
      <p:sp>
        <p:nvSpPr>
          <p:cNvPr id="499" name="Google Shape;499;g2dce6e44901_1_2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2dce6e44901_1_22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2dce6e44901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5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US" sz="1500">
                <a:latin typeface="Roboto"/>
                <a:ea typeface="Roboto"/>
                <a:cs typeface="Roboto"/>
                <a:sym typeface="Roboto"/>
              </a:rPr>
              <a:t>METHODOLOGIES - IDEXX </a:t>
            </a:r>
            <a:r>
              <a:rPr lang="en-US" sz="3000">
                <a:solidFill>
                  <a:srgbClr val="1155CC"/>
                </a:solidFill>
                <a:latin typeface="Miriam Libre"/>
                <a:ea typeface="Miriam Libre"/>
                <a:cs typeface="Miriam Libre"/>
                <a:sym typeface="Miriam Libre"/>
              </a:rPr>
              <a:t>	</a:t>
            </a:r>
            <a:endParaRPr>
              <a:latin typeface="Roboto"/>
              <a:ea typeface="Roboto"/>
              <a:cs typeface="Roboto"/>
              <a:sym typeface="Roboto"/>
            </a:endParaRPr>
          </a:p>
          <a:p>
            <a:pPr marL="457200" lvl="0" indent="-304800" algn="just" rtl="0">
              <a:spcBef>
                <a:spcPts val="600"/>
              </a:spcBef>
              <a:spcAft>
                <a:spcPts val="0"/>
              </a:spcAft>
              <a:buClr>
                <a:schemeClr val="dk1"/>
              </a:buClr>
              <a:buSzPts val="1200"/>
              <a:buFont typeface="Roboto"/>
              <a:buAutoNum type="arabicPeriod"/>
            </a:pPr>
            <a:r>
              <a:rPr lang="en-US">
                <a:latin typeface="Roboto"/>
                <a:ea typeface="Roboto"/>
                <a:cs typeface="Roboto"/>
                <a:sym typeface="Roboto"/>
              </a:rPr>
              <a:t>Volunteers take a 100mL sample at their site on Thursday mornings. Then they deliver it to 1 of the 9 different CWQT Partner labs.</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Lab techs will feed the sample with an Enterolert reagent. </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a:latin typeface="Roboto"/>
              <a:ea typeface="Roboto"/>
              <a:cs typeface="Roboto"/>
              <a:sym typeface="Roboto"/>
            </a:endParaRPr>
          </a:p>
          <a:p>
            <a:pPr marL="0" lvl="0" indent="0" algn="l" rtl="0">
              <a:spcBef>
                <a:spcPts val="0"/>
              </a:spcBef>
              <a:spcAft>
                <a:spcPts val="0"/>
              </a:spcAft>
              <a:buNone/>
            </a:pPr>
            <a:endParaRPr/>
          </a:p>
        </p:txBody>
      </p:sp>
      <p:sp>
        <p:nvSpPr>
          <p:cNvPr id="509" name="Google Shape;509;g2dce6e44901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1260abce57e_0_19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1260abce57e_0_19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5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US" sz="1500">
                <a:latin typeface="Roboto"/>
                <a:ea typeface="Roboto"/>
                <a:cs typeface="Roboto"/>
                <a:sym typeface="Roboto"/>
              </a:rPr>
              <a:t>METHODOLOGIES - IDEXX </a:t>
            </a:r>
            <a:r>
              <a:rPr lang="en-US" sz="3000">
                <a:solidFill>
                  <a:srgbClr val="1155CC"/>
                </a:solidFill>
                <a:latin typeface="Miriam Libre"/>
                <a:ea typeface="Miriam Libre"/>
                <a:cs typeface="Miriam Libre"/>
                <a:sym typeface="Miriam Libre"/>
              </a:rPr>
              <a:t>	</a:t>
            </a:r>
            <a:endParaRPr>
              <a:latin typeface="Roboto"/>
              <a:ea typeface="Roboto"/>
              <a:cs typeface="Roboto"/>
              <a:sym typeface="Roboto"/>
            </a:endParaRPr>
          </a:p>
          <a:p>
            <a:pPr marL="457200" lvl="0" indent="-304800" algn="just" rtl="0">
              <a:spcBef>
                <a:spcPts val="600"/>
              </a:spcBef>
              <a:spcAft>
                <a:spcPts val="0"/>
              </a:spcAft>
              <a:buClr>
                <a:schemeClr val="dk1"/>
              </a:buClr>
              <a:buSzPts val="1200"/>
              <a:buFont typeface="Roboto"/>
              <a:buAutoNum type="arabicPeriod"/>
            </a:pPr>
            <a:r>
              <a:rPr lang="en-US">
                <a:latin typeface="Roboto"/>
                <a:ea typeface="Roboto"/>
                <a:cs typeface="Roboto"/>
                <a:sym typeface="Roboto"/>
              </a:rPr>
              <a:t>Volunteers take a 100mL sample at their site on Thursday mornings. Then they deliver it to 1 of the 9 different CWQT Partner labs.</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Lab techs will feed the sample with an Enterolert reagent. </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a:latin typeface="Roboto"/>
              <a:ea typeface="Roboto"/>
              <a:cs typeface="Roboto"/>
              <a:sym typeface="Roboto"/>
            </a:endParaRPr>
          </a:p>
          <a:p>
            <a:pPr marL="0" lvl="0" indent="0" algn="l" rtl="0">
              <a:spcBef>
                <a:spcPts val="0"/>
              </a:spcBef>
              <a:spcAft>
                <a:spcPts val="0"/>
              </a:spcAft>
              <a:buNone/>
            </a:pPr>
            <a:endParaRPr/>
          </a:p>
        </p:txBody>
      </p:sp>
      <p:sp>
        <p:nvSpPr>
          <p:cNvPr id="516" name="Google Shape;516;g1260abce57e_0_19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2dce6e44901_1_22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2dce6e44901_1_2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5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US" sz="1500">
                <a:latin typeface="Roboto"/>
                <a:ea typeface="Roboto"/>
                <a:cs typeface="Roboto"/>
                <a:sym typeface="Roboto"/>
              </a:rPr>
              <a:t>METHODOLOGIES - IDEXX </a:t>
            </a:r>
            <a:r>
              <a:rPr lang="en-US" sz="3000">
                <a:solidFill>
                  <a:srgbClr val="1155CC"/>
                </a:solidFill>
                <a:latin typeface="Miriam Libre"/>
                <a:ea typeface="Miriam Libre"/>
                <a:cs typeface="Miriam Libre"/>
                <a:sym typeface="Miriam Libre"/>
              </a:rPr>
              <a:t>	</a:t>
            </a:r>
            <a:endParaRPr>
              <a:latin typeface="Roboto"/>
              <a:ea typeface="Roboto"/>
              <a:cs typeface="Roboto"/>
              <a:sym typeface="Roboto"/>
            </a:endParaRPr>
          </a:p>
          <a:p>
            <a:pPr marL="457200" lvl="0" indent="-304800" algn="just" rtl="0">
              <a:spcBef>
                <a:spcPts val="600"/>
              </a:spcBef>
              <a:spcAft>
                <a:spcPts val="0"/>
              </a:spcAft>
              <a:buClr>
                <a:schemeClr val="dk1"/>
              </a:buClr>
              <a:buSzPts val="1200"/>
              <a:buFont typeface="Roboto"/>
              <a:buAutoNum type="arabicPeriod"/>
            </a:pPr>
            <a:r>
              <a:rPr lang="en-US">
                <a:latin typeface="Roboto"/>
                <a:ea typeface="Roboto"/>
                <a:cs typeface="Roboto"/>
                <a:sym typeface="Roboto"/>
              </a:rPr>
              <a:t>Volunteers take a 100mL sample at their site on Thursday mornings. Then they deliver it to 1 of the 9 different CWQT Partner labs.</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Lab techs will feed the sample with an Enterolert reagent. </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a:latin typeface="Roboto"/>
              <a:ea typeface="Roboto"/>
              <a:cs typeface="Roboto"/>
              <a:sym typeface="Roboto"/>
            </a:endParaRPr>
          </a:p>
          <a:p>
            <a:pPr marL="0" lvl="0" indent="0" algn="l" rtl="0">
              <a:spcBef>
                <a:spcPts val="0"/>
              </a:spcBef>
              <a:spcAft>
                <a:spcPts val="0"/>
              </a:spcAft>
              <a:buNone/>
            </a:pPr>
            <a:endParaRPr/>
          </a:p>
        </p:txBody>
      </p:sp>
      <p:sp>
        <p:nvSpPr>
          <p:cNvPr id="522" name="Google Shape;522;g2dce6e44901_1_2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dce6e44901_1_30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dce6e44901_1_3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500">
                <a:latin typeface="Roboto"/>
                <a:ea typeface="Roboto"/>
                <a:cs typeface="Roboto"/>
                <a:sym typeface="Roboto"/>
              </a:rPr>
              <a:t>We test for Enterococcus. “Entero” is commonly found in the fecal matter of warm blooded organisms. The presence of Enterococci in the water is an indicator of fecal pollution as well as the possible presence of pathogens which can be harmful to human health.</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US" sz="1500">
                <a:latin typeface="Roboto"/>
                <a:ea typeface="Roboto"/>
                <a:cs typeface="Roboto"/>
                <a:sym typeface="Roboto"/>
              </a:rPr>
              <a:t>METHODOLOGIES - IDEXX </a:t>
            </a:r>
            <a:r>
              <a:rPr lang="en-US" sz="3000">
                <a:solidFill>
                  <a:srgbClr val="1155CC"/>
                </a:solidFill>
                <a:latin typeface="Miriam Libre"/>
                <a:ea typeface="Miriam Libre"/>
                <a:cs typeface="Miriam Libre"/>
                <a:sym typeface="Miriam Libre"/>
              </a:rPr>
              <a:t>	</a:t>
            </a:r>
            <a:endParaRPr>
              <a:latin typeface="Roboto"/>
              <a:ea typeface="Roboto"/>
              <a:cs typeface="Roboto"/>
              <a:sym typeface="Roboto"/>
            </a:endParaRPr>
          </a:p>
          <a:p>
            <a:pPr marL="457200" lvl="0" indent="-304800" algn="just" rtl="0">
              <a:spcBef>
                <a:spcPts val="600"/>
              </a:spcBef>
              <a:spcAft>
                <a:spcPts val="0"/>
              </a:spcAft>
              <a:buClr>
                <a:schemeClr val="dk1"/>
              </a:buClr>
              <a:buSzPts val="1200"/>
              <a:buFont typeface="Roboto"/>
              <a:buAutoNum type="arabicPeriod"/>
            </a:pPr>
            <a:r>
              <a:rPr lang="en-US">
                <a:latin typeface="Roboto"/>
                <a:ea typeface="Roboto"/>
                <a:cs typeface="Roboto"/>
                <a:sym typeface="Roboto"/>
              </a:rPr>
              <a:t>Volunteers take a 100mL sample at their site on Thursday mornings. Then they deliver it to 1 of the 9 different CWQT Partner labs.</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Lab techs will feed the sample with an Enterolert reagent. </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The sample is then is transferred to a Quanti-Tray. This tray has 48 large wells and 49 small wells. The tray is sealed and placed in an incubator for 24-28 hours at a temperature of  41±0.5°C</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While in the incubator the bacteria will metabolize the reagent. When enterococci use their ß-glucosidase enzyme to metabolize this Enterolert’s nutrient-indicator (4-methyl-umbelliferyl ß-D-glucoside) the sample will become fluorescent under UV light.</a:t>
            </a:r>
            <a:br>
              <a:rPr lang="en-US">
                <a:latin typeface="Roboto"/>
                <a:ea typeface="Roboto"/>
                <a:cs typeface="Roboto"/>
                <a:sym typeface="Roboto"/>
              </a:rPr>
            </a:br>
            <a:endParaRPr>
              <a:latin typeface="Roboto"/>
              <a:ea typeface="Roboto"/>
              <a:cs typeface="Roboto"/>
              <a:sym typeface="Roboto"/>
            </a:endParaRPr>
          </a:p>
          <a:p>
            <a:pPr marL="457200" lvl="0" indent="-304800" algn="just" rtl="0">
              <a:spcBef>
                <a:spcPts val="0"/>
              </a:spcBef>
              <a:spcAft>
                <a:spcPts val="0"/>
              </a:spcAft>
              <a:buClr>
                <a:schemeClr val="dk1"/>
              </a:buClr>
              <a:buSzPts val="1200"/>
              <a:buFont typeface="Roboto"/>
              <a:buAutoNum type="arabicPeriod"/>
            </a:pPr>
            <a:r>
              <a:rPr lang="en-US">
                <a:latin typeface="Roboto"/>
                <a:ea typeface="Roboto"/>
                <a:cs typeface="Roboto"/>
                <a:sym typeface="Roboto"/>
              </a:rPr>
              <a:t>After 24-28 hours, the samples are removed from the incubator. The wells are counted and an estimation of the most probable number (MPN) is made for how much Enterococcus was present at the sample site. </a:t>
            </a:r>
            <a:endParaRPr>
              <a:latin typeface="Roboto"/>
              <a:ea typeface="Roboto"/>
              <a:cs typeface="Roboto"/>
              <a:sym typeface="Roboto"/>
            </a:endParaRPr>
          </a:p>
          <a:p>
            <a:pPr marL="0" lvl="0" indent="0" algn="l" rtl="0">
              <a:spcBef>
                <a:spcPts val="0"/>
              </a:spcBef>
              <a:spcAft>
                <a:spcPts val="0"/>
              </a:spcAft>
              <a:buNone/>
            </a:pPr>
            <a:endParaRPr/>
          </a:p>
        </p:txBody>
      </p:sp>
      <p:sp>
        <p:nvSpPr>
          <p:cNvPr id="532" name="Google Shape;532;g2dce6e44901_1_30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dce6e44901_1_29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dce6e44901_1_29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539" name="Google Shape;539;g2dce6e44901_1_29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dce6e44901_1_36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dce6e44901_1_3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548" name="Google Shape;548;g2dce6e44901_1_3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2dce6e44901_1_34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dce6e44901_1_3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Few people are aware of CSOs and the threat they pose to human beings. Oysters are less susceptible to the effects of CSOs, however, their natural water-filtering capabilities create a major obstacle to oyster reef restoration in New York Harbor — due to regulators’ fears that contaminated oysters will be harvested and consumed.</a:t>
            </a: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In the lab, we use a citizen-friendly, EPA-approved testing method called IDEXX Enterolert. The goal is to identify the amount of Enterococcus bacteria in each sample. Enterococcus is the most widely used 'fecal indicator bacteria'. Though not inherently harmful, its presence suggests that of other harmful bacteria and viruses</a:t>
            </a:r>
            <a:endParaRPr sz="1100">
              <a:latin typeface="Arial"/>
              <a:ea typeface="Arial"/>
              <a:cs typeface="Arial"/>
              <a:sym typeface="Arial"/>
            </a:endParaRPr>
          </a:p>
        </p:txBody>
      </p:sp>
      <p:sp>
        <p:nvSpPr>
          <p:cNvPr id="562" name="Google Shape;562;g2dce6e44901_1_3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dce6e44901_1_3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5" name="Google Shape;575;g2dce6e44901_1_32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dce6e44901_0_4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2dce6e44901_0_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3" name="Google Shape;593;g2dce6e44901_0_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28a8ecc2e_0_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28a8ecc2e_0_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g1228a8ecc2e_0_2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31ced7817f3_0_16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31ced7817f3_0_1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2" name="Google Shape;602;g31ced7817f3_0_16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46cf42ffce_1_7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46cf42ffce_1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1" name="Google Shape;611;g146cf42ffce_1_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bcf77b905c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200 years later, we still love our oysters, but the ones we are eating are not from the Harbor.</a:t>
            </a:r>
            <a:endParaRPr/>
          </a:p>
        </p:txBody>
      </p:sp>
      <p:sp>
        <p:nvSpPr>
          <p:cNvPr id="622" name="Google Shape;622;gbcf77b905c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a477144144_0_4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a477144144_0_4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g2a477144144_0_4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3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a477144144_0_4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Twice the size of Bryant Park</a:t>
            </a:r>
            <a:endParaRPr/>
          </a:p>
        </p:txBody>
      </p:sp>
      <p:sp>
        <p:nvSpPr>
          <p:cNvPr id="127" name="Google Shape;127;g2a477144144_0_44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6d87e50793_1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 far, we’ve...</a:t>
            </a:r>
            <a:endParaRPr/>
          </a:p>
        </p:txBody>
      </p:sp>
      <p:sp>
        <p:nvSpPr>
          <p:cNvPr id="137" name="Google Shape;137;g6d87e50793_1_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474833"/>
            <a:ext cx="8520600" cy="26181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7" name="Google Shape;57;p13"/>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 name="Google Shape;58;p13"/>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 name="Google Shape;59;p13"/>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33"/>
            <a:ext cx="45720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965600"/>
            <a:ext cx="3837000" cy="49269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4" name="Google Shape;44;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Google Shape;11;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12" name="Google Shape;12;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image" Target="../media/image25.jpg"/><Relationship Id="rId7"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28.jpg"/><Relationship Id="rId5" Type="http://schemas.openxmlformats.org/officeDocument/2006/relationships/image" Target="../media/image27.jpg"/><Relationship Id="rId10" Type="http://schemas.openxmlformats.org/officeDocument/2006/relationships/image" Target="../media/image31.jpg"/><Relationship Id="rId4" Type="http://schemas.openxmlformats.org/officeDocument/2006/relationships/image" Target="../media/image26.png"/><Relationship Id="rId9"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35.jpg"/><Relationship Id="rId4" Type="http://schemas.openxmlformats.org/officeDocument/2006/relationships/image" Target="../media/image34.jp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38.jpg"/><Relationship Id="rId5" Type="http://schemas.openxmlformats.org/officeDocument/2006/relationships/image" Target="../media/image37.jpg"/><Relationship Id="rId4" Type="http://schemas.openxmlformats.org/officeDocument/2006/relationships/image" Target="../media/image36.jpg"/></Relationships>
</file>

<file path=ppt/slides/_rels/slide19.xml.rels><?xml version="1.0" encoding="UTF-8" standalone="yes"?>
<Relationships xmlns="http://schemas.openxmlformats.org/package/2006/relationships"><Relationship Id="rId3" Type="http://schemas.openxmlformats.org/officeDocument/2006/relationships/image" Target="../media/image39.jpg"/><Relationship Id="rId7" Type="http://schemas.openxmlformats.org/officeDocument/2006/relationships/image" Target="../media/image43.jp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42.jpg"/><Relationship Id="rId5" Type="http://schemas.openxmlformats.org/officeDocument/2006/relationships/image" Target="../media/image41.jpg"/><Relationship Id="rId4" Type="http://schemas.openxmlformats.org/officeDocument/2006/relationships/image" Target="../media/image40.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8" Type="http://schemas.openxmlformats.org/officeDocument/2006/relationships/image" Target="../media/image55.jpg"/><Relationship Id="rId3" Type="http://schemas.openxmlformats.org/officeDocument/2006/relationships/image" Target="../media/image50.jpg"/><Relationship Id="rId7" Type="http://schemas.openxmlformats.org/officeDocument/2006/relationships/image" Target="../media/image54.jp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53.jpg"/><Relationship Id="rId5" Type="http://schemas.openxmlformats.org/officeDocument/2006/relationships/image" Target="../media/image52.jpg"/><Relationship Id="rId4" Type="http://schemas.openxmlformats.org/officeDocument/2006/relationships/image" Target="../media/image51.jp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7.png"/><Relationship Id="rId7" Type="http://schemas.openxmlformats.org/officeDocument/2006/relationships/image" Target="../media/image61.png"/><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image" Target="../media/image60.png"/><Relationship Id="rId5" Type="http://schemas.openxmlformats.org/officeDocument/2006/relationships/image" Target="../media/image59.png"/><Relationship Id="rId10" Type="http://schemas.openxmlformats.org/officeDocument/2006/relationships/image" Target="../media/image64.png"/><Relationship Id="rId4" Type="http://schemas.openxmlformats.org/officeDocument/2006/relationships/image" Target="../media/image58.png"/><Relationship Id="rId9" Type="http://schemas.openxmlformats.org/officeDocument/2006/relationships/image" Target="../media/image63.png"/></Relationships>
</file>

<file path=ppt/slides/_rels/slide2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6.jpg"/><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hyperlink" Target="https://www1.nyc.gov/nyc-resources/service/2437/dry-weather-sewage-discharge-complaint"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2.xml"/><Relationship Id="rId1" Type="http://schemas.openxmlformats.org/officeDocument/2006/relationships/slideLayout" Target="../slideLayouts/slideLayout12.xml"/><Relationship Id="rId4" Type="http://schemas.openxmlformats.org/officeDocument/2006/relationships/image" Target="../media/image69.png"/></Relationships>
</file>

<file path=ppt/slides/_rels/slide3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71.png"/></Relationships>
</file>

<file path=ppt/slides/_rels/slide34.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8" Type="http://schemas.openxmlformats.org/officeDocument/2006/relationships/image" Target="../media/image80.png"/><Relationship Id="rId13" Type="http://schemas.openxmlformats.org/officeDocument/2006/relationships/image" Target="../media/image85.png"/><Relationship Id="rId3" Type="http://schemas.openxmlformats.org/officeDocument/2006/relationships/image" Target="../media/image75.png"/><Relationship Id="rId7" Type="http://schemas.openxmlformats.org/officeDocument/2006/relationships/image" Target="../media/image79.png"/><Relationship Id="rId12" Type="http://schemas.openxmlformats.org/officeDocument/2006/relationships/image" Target="../media/image84.png"/><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image" Target="../media/image78.png"/><Relationship Id="rId11" Type="http://schemas.openxmlformats.org/officeDocument/2006/relationships/image" Target="../media/image83.png"/><Relationship Id="rId5" Type="http://schemas.openxmlformats.org/officeDocument/2006/relationships/image" Target="../media/image77.png"/><Relationship Id="rId10" Type="http://schemas.openxmlformats.org/officeDocument/2006/relationships/image" Target="../media/image82.png"/><Relationship Id="rId4" Type="http://schemas.openxmlformats.org/officeDocument/2006/relationships/image" Target="../media/image76.png"/><Relationship Id="rId9" Type="http://schemas.openxmlformats.org/officeDocument/2006/relationships/image" Target="../media/image81.png"/><Relationship Id="rId14" Type="http://schemas.openxmlformats.org/officeDocument/2006/relationships/image" Target="../media/image86.png"/></Relationships>
</file>

<file path=ppt/slides/_rels/slide38.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image" Target="../media/image87.png"/><Relationship Id="rId7" Type="http://schemas.openxmlformats.org/officeDocument/2006/relationships/image" Target="../media/image91.png"/><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90.jpg"/><Relationship Id="rId5" Type="http://schemas.openxmlformats.org/officeDocument/2006/relationships/image" Target="../media/image89.png"/><Relationship Id="rId4" Type="http://schemas.openxmlformats.org/officeDocument/2006/relationships/image" Target="../media/image88.png"/></Relationships>
</file>

<file path=ppt/slides/_rels/slide3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40.xml"/><Relationship Id="rId1" Type="http://schemas.openxmlformats.org/officeDocument/2006/relationships/slideLayout" Target="../slideLayouts/slideLayout12.xml"/><Relationship Id="rId5" Type="http://schemas.openxmlformats.org/officeDocument/2006/relationships/image" Target="../media/image95.png"/><Relationship Id="rId4" Type="http://schemas.openxmlformats.org/officeDocument/2006/relationships/hyperlink" Target="https://www.google.com/maps/d/u/1/viewer?ll=40.71897487514313%2C-74.47186302725035&amp;z=10&amp;mid=1DVw9svgMfVhw_glUYKmhPjgE5obz5C3l"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41.xml"/><Relationship Id="rId1" Type="http://schemas.openxmlformats.org/officeDocument/2006/relationships/slideLayout" Target="../slideLayouts/slideLayout12.xml"/><Relationship Id="rId4" Type="http://schemas.openxmlformats.org/officeDocument/2006/relationships/image" Target="../media/image97.png"/></Relationships>
</file>

<file path=ppt/slides/_rels/slide42.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00.jp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hyperlink" Target="https://nycdep.maps.arcgis.com/apps/webappviewer/index.html?id=81c926d182454388869ff135ef603c60" TargetMode="External"/><Relationship Id="rId7" Type="http://schemas.openxmlformats.org/officeDocument/2006/relationships/hyperlink" Target="https://www.nyc.gov/site/dep/water/combined-sewer-overflows.page" TargetMode="External"/><Relationship Id="rId2" Type="http://schemas.openxmlformats.org/officeDocument/2006/relationships/notesSlide" Target="../notesSlides/notesSlide46.xml"/><Relationship Id="rId1" Type="http://schemas.openxmlformats.org/officeDocument/2006/relationships/slideLayout" Target="../slideLayouts/slideLayout12.xml"/><Relationship Id="rId6" Type="http://schemas.openxmlformats.org/officeDocument/2006/relationships/image" Target="../media/image102.png"/><Relationship Id="rId5" Type="http://schemas.openxmlformats.org/officeDocument/2006/relationships/hyperlink" Target="https://openseweratlas.tumblr.com/wetweathermap" TargetMode="External"/><Relationship Id="rId4" Type="http://schemas.openxmlformats.org/officeDocument/2006/relationships/image" Target="../media/image101.png"/></Relationships>
</file>

<file path=ppt/slides/_rels/slide47.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47.xml"/><Relationship Id="rId1" Type="http://schemas.openxmlformats.org/officeDocument/2006/relationships/slideLayout" Target="../slideLayouts/slideLayout12.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image" Target="../media/image105.png"/></Relationships>
</file>

<file path=ppt/slides/_rels/slide48.xml.rels><?xml version="1.0" encoding="UTF-8" standalone="yes"?>
<Relationships xmlns="http://schemas.openxmlformats.org/package/2006/relationships"><Relationship Id="rId8" Type="http://schemas.openxmlformats.org/officeDocument/2006/relationships/image" Target="../media/image72.jpg"/><Relationship Id="rId3" Type="http://schemas.openxmlformats.org/officeDocument/2006/relationships/image" Target="../media/image108.jpg"/><Relationship Id="rId7" Type="http://schemas.openxmlformats.org/officeDocument/2006/relationships/image" Target="../media/image112.jpg"/><Relationship Id="rId2" Type="http://schemas.openxmlformats.org/officeDocument/2006/relationships/notesSlide" Target="../notesSlides/notesSlide48.xml"/><Relationship Id="rId1" Type="http://schemas.openxmlformats.org/officeDocument/2006/relationships/slideLayout" Target="../slideLayouts/slideLayout12.xml"/><Relationship Id="rId6" Type="http://schemas.openxmlformats.org/officeDocument/2006/relationships/image" Target="../media/image111.jpg"/><Relationship Id="rId5" Type="http://schemas.openxmlformats.org/officeDocument/2006/relationships/image" Target="../media/image110.jpg"/><Relationship Id="rId4" Type="http://schemas.openxmlformats.org/officeDocument/2006/relationships/image" Target="../media/image109.jp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5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hyperlink" Target="http://billionoysterproject.org" TargetMode="External"/><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113.jpg"/><Relationship Id="rId7" Type="http://schemas.openxmlformats.org/officeDocument/2006/relationships/image" Target="../media/image117.jpg"/><Relationship Id="rId2" Type="http://schemas.openxmlformats.org/officeDocument/2006/relationships/notesSlide" Target="../notesSlides/notesSlide51.xml"/><Relationship Id="rId1" Type="http://schemas.openxmlformats.org/officeDocument/2006/relationships/slideLayout" Target="../slideLayouts/slideLayout12.xml"/><Relationship Id="rId6" Type="http://schemas.openxmlformats.org/officeDocument/2006/relationships/image" Target="../media/image116.jpg"/><Relationship Id="rId5" Type="http://schemas.openxmlformats.org/officeDocument/2006/relationships/image" Target="../media/image115.jpg"/><Relationship Id="rId4" Type="http://schemas.openxmlformats.org/officeDocument/2006/relationships/image" Target="../media/image114.jpg"/></Relationships>
</file>

<file path=ppt/slides/_rels/slide52.xml.rels><?xml version="1.0" encoding="UTF-8" standalone="yes"?>
<Relationships xmlns="http://schemas.openxmlformats.org/package/2006/relationships"><Relationship Id="rId8" Type="http://schemas.openxmlformats.org/officeDocument/2006/relationships/hyperlink" Target="https://www.instagram.com/billionoyster/" TargetMode="External"/><Relationship Id="rId3" Type="http://schemas.openxmlformats.org/officeDocument/2006/relationships/hyperlink" Target="https://billionoysterproject.squarespace.com/ecosystem-engineers" TargetMode="External"/><Relationship Id="rId7" Type="http://schemas.openxmlformats.org/officeDocument/2006/relationships/hyperlink" Target="https://twitter.com/BillionOyster" TargetMode="External"/><Relationship Id="rId2" Type="http://schemas.openxmlformats.org/officeDocument/2006/relationships/notesSlide" Target="../notesSlides/notesSlide52.xml"/><Relationship Id="rId1" Type="http://schemas.openxmlformats.org/officeDocument/2006/relationships/slideLayout" Target="../slideLayouts/slideLayout12.xml"/><Relationship Id="rId6" Type="http://schemas.openxmlformats.org/officeDocument/2006/relationships/hyperlink" Target="https://nyc.us13.list-manage.com/subscribe?u=0e83e8156e56b6818621e96c2&amp;id=7f1ad62f72" TargetMode="External"/><Relationship Id="rId5" Type="http://schemas.openxmlformats.org/officeDocument/2006/relationships/hyperlink" Target="https://billionoysterproject.squarespace.com/harbor-school" TargetMode="External"/><Relationship Id="rId4" Type="http://schemas.openxmlformats.org/officeDocument/2006/relationships/hyperlink" Target="https://billionoysterproject.squarespace.com/stem-education" TargetMode="External"/><Relationship Id="rId9" Type="http://schemas.openxmlformats.org/officeDocument/2006/relationships/hyperlink" Target="https://www.facebook.com/billionoysterprojec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64"/>
        <p:cNvGrpSpPr/>
        <p:nvPr/>
      </p:nvGrpSpPr>
      <p:grpSpPr>
        <a:xfrm>
          <a:off x="0" y="0"/>
          <a:ext cx="0" cy="0"/>
          <a:chOff x="0" y="0"/>
          <a:chExt cx="0" cy="0"/>
        </a:xfrm>
      </p:grpSpPr>
      <p:pic>
        <p:nvPicPr>
          <p:cNvPr id="65" name="Google Shape;65;p14"/>
          <p:cNvPicPr preferRelativeResize="0"/>
          <p:nvPr/>
        </p:nvPicPr>
        <p:blipFill>
          <a:blip r:embed="rId3">
            <a:alphaModFix amt="75000"/>
          </a:blip>
          <a:stretch>
            <a:fillRect/>
          </a:stretch>
        </p:blipFill>
        <p:spPr>
          <a:xfrm>
            <a:off x="-661600" y="-61751"/>
            <a:ext cx="10467190" cy="6981524"/>
          </a:xfrm>
          <a:prstGeom prst="rect">
            <a:avLst/>
          </a:prstGeom>
          <a:noFill/>
          <a:ln>
            <a:noFill/>
          </a:ln>
        </p:spPr>
      </p:pic>
      <p:sp>
        <p:nvSpPr>
          <p:cNvPr id="66" name="Google Shape;66;p14"/>
          <p:cNvSpPr txBox="1">
            <a:spLocks noGrp="1"/>
          </p:cNvSpPr>
          <p:nvPr>
            <p:ph type="title"/>
          </p:nvPr>
        </p:nvSpPr>
        <p:spPr>
          <a:xfrm>
            <a:off x="3367750" y="-164600"/>
            <a:ext cx="5254200" cy="2554500"/>
          </a:xfrm>
          <a:prstGeom prst="rect">
            <a:avLst/>
          </a:prstGeom>
        </p:spPr>
        <p:txBody>
          <a:bodyPr spcFirstLastPara="1" wrap="square" lIns="91425" tIns="45700" rIns="91425" bIns="45700" anchor="ctr" anchorCtr="0">
            <a:noAutofit/>
          </a:bodyPr>
          <a:lstStyle/>
          <a:p>
            <a:pPr marL="0" lvl="0" indent="0" algn="r" rtl="0">
              <a:lnSpc>
                <a:spcPct val="100000"/>
              </a:lnSpc>
              <a:spcBef>
                <a:spcPts val="0"/>
              </a:spcBef>
              <a:spcAft>
                <a:spcPts val="0"/>
              </a:spcAft>
              <a:buNone/>
            </a:pPr>
            <a:r>
              <a:rPr lang="en-US" sz="3900">
                <a:latin typeface="Oswald SemiBold"/>
                <a:ea typeface="Oswald SemiBold"/>
                <a:cs typeface="Oswald SemiBold"/>
                <a:sym typeface="Oswald SemiBold"/>
              </a:rPr>
              <a:t>An Brief Introduction to the Billion Oyster Project</a:t>
            </a:r>
            <a:endParaRPr sz="3900">
              <a:latin typeface="Oswald SemiBold"/>
              <a:ea typeface="Oswald SemiBold"/>
              <a:cs typeface="Oswald SemiBold"/>
              <a:sym typeface="Oswald SemiBold"/>
            </a:endParaRPr>
          </a:p>
          <a:p>
            <a:pPr marL="0" lvl="0" indent="0" algn="r" rtl="0">
              <a:spcBef>
                <a:spcPts val="0"/>
              </a:spcBef>
              <a:spcAft>
                <a:spcPts val="0"/>
              </a:spcAft>
              <a:buNone/>
            </a:pPr>
            <a:endParaRPr sz="2700">
              <a:latin typeface="Oswald SemiBold"/>
              <a:ea typeface="Oswald SemiBold"/>
              <a:cs typeface="Oswald SemiBold"/>
              <a:sym typeface="Oswald SemiBold"/>
            </a:endParaRPr>
          </a:p>
        </p:txBody>
      </p:sp>
      <p:pic>
        <p:nvPicPr>
          <p:cNvPr id="67" name="Google Shape;67;p14"/>
          <p:cNvPicPr preferRelativeResize="0"/>
          <p:nvPr/>
        </p:nvPicPr>
        <p:blipFill>
          <a:blip r:embed="rId4">
            <a:alphaModFix/>
          </a:blip>
          <a:stretch>
            <a:fillRect/>
          </a:stretch>
        </p:blipFill>
        <p:spPr>
          <a:xfrm>
            <a:off x="104825" y="157050"/>
            <a:ext cx="903601" cy="1154175"/>
          </a:xfrm>
          <a:prstGeom prst="rect">
            <a:avLst/>
          </a:prstGeom>
          <a:noFill/>
          <a:ln>
            <a:noFill/>
          </a:ln>
        </p:spPr>
      </p:pic>
      <p:sp>
        <p:nvSpPr>
          <p:cNvPr id="68" name="Google Shape;68;p14"/>
          <p:cNvSpPr txBox="1"/>
          <p:nvPr/>
        </p:nvSpPr>
        <p:spPr>
          <a:xfrm>
            <a:off x="3887048" y="1542500"/>
            <a:ext cx="4734900" cy="12519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US">
                <a:solidFill>
                  <a:schemeClr val="dk1"/>
                </a:solidFill>
                <a:latin typeface="Roboto SemiBold"/>
                <a:ea typeface="Roboto SemiBold"/>
                <a:cs typeface="Roboto SemiBold"/>
                <a:sym typeface="Roboto SemiBold"/>
              </a:rPr>
              <a:t>Zeke King Phillips</a:t>
            </a:r>
            <a:br>
              <a:rPr lang="en-US">
                <a:solidFill>
                  <a:schemeClr val="dk1"/>
                </a:solidFill>
                <a:latin typeface="Roboto SemiBold"/>
                <a:ea typeface="Roboto SemiBold"/>
                <a:cs typeface="Roboto SemiBold"/>
                <a:sym typeface="Roboto SemiBold"/>
              </a:rPr>
            </a:br>
            <a:r>
              <a:rPr lang="en-US">
                <a:solidFill>
                  <a:schemeClr val="dk1"/>
                </a:solidFill>
                <a:latin typeface="Roboto SemiBold"/>
                <a:ea typeface="Roboto SemiBold"/>
                <a:cs typeface="Roboto SemiBold"/>
                <a:sym typeface="Roboto SemiBold"/>
              </a:rPr>
              <a:t>Senior Community Stewardship Coordinator</a:t>
            </a:r>
            <a:endParaRPr>
              <a:solidFill>
                <a:schemeClr val="dk1"/>
              </a:solidFill>
              <a:latin typeface="Roboto SemiBold"/>
              <a:ea typeface="Roboto SemiBold"/>
              <a:cs typeface="Roboto SemiBold"/>
              <a:sym typeface="Roboto SemiBold"/>
            </a:endParaRPr>
          </a:p>
          <a:p>
            <a:pPr marL="0" lvl="0" indent="0" algn="r" rtl="0">
              <a:spcBef>
                <a:spcPts val="1600"/>
              </a:spcBef>
              <a:spcAft>
                <a:spcPts val="0"/>
              </a:spcAft>
              <a:buNone/>
            </a:pPr>
            <a:r>
              <a:rPr lang="en-US">
                <a:solidFill>
                  <a:schemeClr val="dk1"/>
                </a:solidFill>
                <a:latin typeface="Roboto SemiBold"/>
                <a:ea typeface="Roboto SemiBold"/>
                <a:cs typeface="Roboto SemiBold"/>
                <a:sym typeface="Roboto SemiBold"/>
              </a:rPr>
              <a:t>Cody Herrmann</a:t>
            </a:r>
            <a:endParaRPr>
              <a:solidFill>
                <a:schemeClr val="dk1"/>
              </a:solidFill>
              <a:latin typeface="Roboto SemiBold"/>
              <a:ea typeface="Roboto SemiBold"/>
              <a:cs typeface="Roboto SemiBold"/>
              <a:sym typeface="Roboto SemiBold"/>
            </a:endParaRPr>
          </a:p>
          <a:p>
            <a:pPr marL="0" lvl="0" indent="0" algn="r" rtl="0">
              <a:spcBef>
                <a:spcPts val="0"/>
              </a:spcBef>
              <a:spcAft>
                <a:spcPts val="1600"/>
              </a:spcAft>
              <a:buNone/>
            </a:pPr>
            <a:r>
              <a:rPr lang="en-US">
                <a:solidFill>
                  <a:schemeClr val="dk1"/>
                </a:solidFill>
                <a:latin typeface="Roboto SemiBold"/>
                <a:ea typeface="Roboto SemiBold"/>
                <a:cs typeface="Roboto SemiBold"/>
                <a:sym typeface="Roboto SemiBold"/>
              </a:rPr>
              <a:t>Senior Community Science Coordinator</a:t>
            </a:r>
            <a:endParaRPr>
              <a:solidFill>
                <a:schemeClr val="dk1"/>
              </a:solidFill>
              <a:latin typeface="Roboto SemiBold"/>
              <a:ea typeface="Roboto SemiBold"/>
              <a:cs typeface="Roboto SemiBold"/>
              <a:sym typeface="Roboto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146"/>
        <p:cNvGrpSpPr/>
        <p:nvPr/>
      </p:nvGrpSpPr>
      <p:grpSpPr>
        <a:xfrm>
          <a:off x="0" y="0"/>
          <a:ext cx="0" cy="0"/>
          <a:chOff x="0" y="0"/>
          <a:chExt cx="0" cy="0"/>
        </a:xfrm>
      </p:grpSpPr>
      <p:pic>
        <p:nvPicPr>
          <p:cNvPr id="147" name="Google Shape;147;p23"/>
          <p:cNvPicPr preferRelativeResize="0"/>
          <p:nvPr/>
        </p:nvPicPr>
        <p:blipFill rotWithShape="1">
          <a:blip r:embed="rId3">
            <a:alphaModFix/>
          </a:blip>
          <a:srcRect l="12723" t="43847" r="53237" b="6074"/>
          <a:stretch/>
        </p:blipFill>
        <p:spPr>
          <a:xfrm>
            <a:off x="4336925" y="-76200"/>
            <a:ext cx="5706726" cy="6304923"/>
          </a:xfrm>
          <a:prstGeom prst="rect">
            <a:avLst/>
          </a:prstGeom>
          <a:noFill/>
          <a:ln>
            <a:noFill/>
          </a:ln>
        </p:spPr>
      </p:pic>
      <p:sp>
        <p:nvSpPr>
          <p:cNvPr id="148" name="Google Shape;148;p23"/>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txBox="1"/>
          <p:nvPr/>
        </p:nvSpPr>
        <p:spPr>
          <a:xfrm>
            <a:off x="311700" y="645250"/>
            <a:ext cx="8520600" cy="6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2C3C56"/>
                </a:solidFill>
                <a:latin typeface="Roboto Condensed"/>
                <a:ea typeface="Roboto Condensed"/>
                <a:cs typeface="Roboto Condensed"/>
                <a:sym typeface="Roboto Condensed"/>
              </a:rPr>
              <a:t>AGENDA</a:t>
            </a:r>
            <a:endParaRPr sz="2800" b="1">
              <a:solidFill>
                <a:srgbClr val="2C3C56"/>
              </a:solidFill>
              <a:latin typeface="Roboto Condensed"/>
              <a:ea typeface="Roboto Condensed"/>
              <a:cs typeface="Roboto Condensed"/>
              <a:sym typeface="Roboto Condensed"/>
            </a:endParaRPr>
          </a:p>
        </p:txBody>
      </p:sp>
      <p:sp>
        <p:nvSpPr>
          <p:cNvPr id="150" name="Google Shape;150;p23"/>
          <p:cNvSpPr txBox="1"/>
          <p:nvPr/>
        </p:nvSpPr>
        <p:spPr>
          <a:xfrm>
            <a:off x="772600" y="2319725"/>
            <a:ext cx="5346600" cy="39090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dk1"/>
              </a:buClr>
              <a:buSzPts val="1900"/>
              <a:buFont typeface="Roboto SemiBold"/>
              <a:buChar char="●"/>
            </a:pPr>
            <a:r>
              <a:rPr lang="en-US" sz="2100">
                <a:solidFill>
                  <a:schemeClr val="dk1"/>
                </a:solidFill>
                <a:latin typeface="Roboto SemiBold"/>
                <a:ea typeface="Roboto SemiBold"/>
                <a:cs typeface="Roboto SemiBold"/>
                <a:sym typeface="Roboto SemiBold"/>
              </a:rPr>
              <a:t>Introductions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Billion Oyster Project Intro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Why Oysters?</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Oyster Research Stations</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Community Water Quality Testing</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Q+A</a:t>
            </a:r>
            <a:endParaRPr sz="21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rgbClr val="FFFFFF"/>
              </a:solidFill>
              <a:latin typeface="Roboto SemiBold"/>
              <a:ea typeface="Roboto SemiBold"/>
              <a:cs typeface="Roboto SemiBold"/>
              <a:sym typeface="Roboto SemiBold"/>
            </a:endParaRPr>
          </a:p>
          <a:p>
            <a:pPr marL="0" lvl="0" indent="0" algn="l" rtl="0">
              <a:lnSpc>
                <a:spcPct val="150000"/>
              </a:lnSpc>
              <a:spcBef>
                <a:spcPts val="0"/>
              </a:spcBef>
              <a:spcAft>
                <a:spcPts val="0"/>
              </a:spcAft>
              <a:buClr>
                <a:srgbClr val="2C3C56"/>
              </a:buClr>
              <a:buSzPts val="1100"/>
              <a:buFont typeface="Arial"/>
              <a:buNone/>
            </a:pPr>
            <a:endParaRPr sz="1800">
              <a:solidFill>
                <a:srgbClr val="FBE8AC"/>
              </a:solidFill>
              <a:latin typeface="Roboto SemiBold"/>
              <a:ea typeface="Roboto SemiBold"/>
              <a:cs typeface="Roboto SemiBold"/>
              <a:sym typeface="Roboto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5"/>
        <p:cNvGrpSpPr/>
        <p:nvPr/>
      </p:nvGrpSpPr>
      <p:grpSpPr>
        <a:xfrm>
          <a:off x="0" y="0"/>
          <a:ext cx="0" cy="0"/>
          <a:chOff x="0" y="0"/>
          <a:chExt cx="0" cy="0"/>
        </a:xfrm>
      </p:grpSpPr>
      <p:pic>
        <p:nvPicPr>
          <p:cNvPr id="156" name="Google Shape;156;p24"/>
          <p:cNvPicPr preferRelativeResize="0"/>
          <p:nvPr/>
        </p:nvPicPr>
        <p:blipFill>
          <a:blip r:embed="rId3">
            <a:alphaModFix/>
          </a:blip>
          <a:stretch>
            <a:fillRect/>
          </a:stretch>
        </p:blipFill>
        <p:spPr>
          <a:xfrm>
            <a:off x="950575" y="2186950"/>
            <a:ext cx="7198499" cy="4559075"/>
          </a:xfrm>
          <a:prstGeom prst="rect">
            <a:avLst/>
          </a:prstGeom>
          <a:noFill/>
          <a:ln>
            <a:noFill/>
          </a:ln>
        </p:spPr>
      </p:pic>
      <p:grpSp>
        <p:nvGrpSpPr>
          <p:cNvPr id="157" name="Google Shape;157;p24"/>
          <p:cNvGrpSpPr/>
          <p:nvPr/>
        </p:nvGrpSpPr>
        <p:grpSpPr>
          <a:xfrm>
            <a:off x="2210975" y="2612463"/>
            <a:ext cx="1377000" cy="890400"/>
            <a:chOff x="3821600" y="2116725"/>
            <a:chExt cx="1377000" cy="890400"/>
          </a:xfrm>
        </p:grpSpPr>
        <p:cxnSp>
          <p:nvCxnSpPr>
            <p:cNvPr id="158" name="Google Shape;158;p24"/>
            <p:cNvCxnSpPr/>
            <p:nvPr/>
          </p:nvCxnSpPr>
          <p:spPr>
            <a:xfrm>
              <a:off x="4510075" y="2116725"/>
              <a:ext cx="0" cy="890400"/>
            </a:xfrm>
            <a:prstGeom prst="straightConnector1">
              <a:avLst/>
            </a:prstGeom>
            <a:noFill/>
            <a:ln w="19050" cap="flat" cmpd="sng">
              <a:solidFill>
                <a:srgbClr val="466269"/>
              </a:solidFill>
              <a:prstDash val="solid"/>
              <a:round/>
              <a:headEnd type="none" w="med" len="med"/>
              <a:tailEnd type="oval" w="med" len="med"/>
            </a:ln>
          </p:spPr>
        </p:cxnSp>
        <p:cxnSp>
          <p:nvCxnSpPr>
            <p:cNvPr id="159" name="Google Shape;159;p24"/>
            <p:cNvCxnSpPr/>
            <p:nvPr/>
          </p:nvCxnSpPr>
          <p:spPr>
            <a:xfrm>
              <a:off x="3821600" y="2122119"/>
              <a:ext cx="1377000" cy="0"/>
            </a:xfrm>
            <a:prstGeom prst="straightConnector1">
              <a:avLst/>
            </a:prstGeom>
            <a:noFill/>
            <a:ln w="19050" cap="flat" cmpd="sng">
              <a:solidFill>
                <a:srgbClr val="466269"/>
              </a:solidFill>
              <a:prstDash val="solid"/>
              <a:round/>
              <a:headEnd type="none" w="med" len="med"/>
              <a:tailEnd type="none" w="med" len="med"/>
            </a:ln>
          </p:spPr>
        </p:cxnSp>
      </p:grpSp>
      <p:grpSp>
        <p:nvGrpSpPr>
          <p:cNvPr id="160" name="Google Shape;160;p24"/>
          <p:cNvGrpSpPr/>
          <p:nvPr/>
        </p:nvGrpSpPr>
        <p:grpSpPr>
          <a:xfrm>
            <a:off x="4835750" y="2042602"/>
            <a:ext cx="1377000" cy="757704"/>
            <a:chOff x="3821600" y="2116750"/>
            <a:chExt cx="1377000" cy="833100"/>
          </a:xfrm>
        </p:grpSpPr>
        <p:cxnSp>
          <p:nvCxnSpPr>
            <p:cNvPr id="161" name="Google Shape;161;p24"/>
            <p:cNvCxnSpPr/>
            <p:nvPr/>
          </p:nvCxnSpPr>
          <p:spPr>
            <a:xfrm>
              <a:off x="4510100" y="2116750"/>
              <a:ext cx="2400" cy="833100"/>
            </a:xfrm>
            <a:prstGeom prst="straightConnector1">
              <a:avLst/>
            </a:prstGeom>
            <a:noFill/>
            <a:ln w="19050" cap="flat" cmpd="sng">
              <a:solidFill>
                <a:srgbClr val="466269"/>
              </a:solidFill>
              <a:prstDash val="solid"/>
              <a:round/>
              <a:headEnd type="none" w="med" len="med"/>
              <a:tailEnd type="oval" w="med" len="med"/>
            </a:ln>
          </p:spPr>
        </p:cxnSp>
        <p:cxnSp>
          <p:nvCxnSpPr>
            <p:cNvPr id="162" name="Google Shape;162;p24"/>
            <p:cNvCxnSpPr/>
            <p:nvPr/>
          </p:nvCxnSpPr>
          <p:spPr>
            <a:xfrm>
              <a:off x="3821600" y="2122119"/>
              <a:ext cx="1377000" cy="0"/>
            </a:xfrm>
            <a:prstGeom prst="straightConnector1">
              <a:avLst/>
            </a:prstGeom>
            <a:noFill/>
            <a:ln w="19050" cap="flat" cmpd="sng">
              <a:solidFill>
                <a:srgbClr val="466269"/>
              </a:solidFill>
              <a:prstDash val="solid"/>
              <a:round/>
              <a:headEnd type="none" w="med" len="med"/>
              <a:tailEnd type="none" w="med" len="med"/>
            </a:ln>
          </p:spPr>
        </p:cxnSp>
      </p:grpSp>
      <p:grpSp>
        <p:nvGrpSpPr>
          <p:cNvPr id="163" name="Google Shape;163;p24"/>
          <p:cNvGrpSpPr/>
          <p:nvPr/>
        </p:nvGrpSpPr>
        <p:grpSpPr>
          <a:xfrm>
            <a:off x="5641700" y="4018163"/>
            <a:ext cx="1377000" cy="1685100"/>
            <a:chOff x="3821600" y="2116750"/>
            <a:chExt cx="1377000" cy="1685100"/>
          </a:xfrm>
        </p:grpSpPr>
        <p:cxnSp>
          <p:nvCxnSpPr>
            <p:cNvPr id="164" name="Google Shape;164;p24"/>
            <p:cNvCxnSpPr/>
            <p:nvPr/>
          </p:nvCxnSpPr>
          <p:spPr>
            <a:xfrm>
              <a:off x="4510100" y="2116750"/>
              <a:ext cx="0" cy="1685100"/>
            </a:xfrm>
            <a:prstGeom prst="straightConnector1">
              <a:avLst/>
            </a:prstGeom>
            <a:noFill/>
            <a:ln w="19050" cap="flat" cmpd="sng">
              <a:solidFill>
                <a:srgbClr val="466269"/>
              </a:solidFill>
              <a:prstDash val="solid"/>
              <a:round/>
              <a:headEnd type="none" w="med" len="med"/>
              <a:tailEnd type="oval" w="med" len="med"/>
            </a:ln>
          </p:spPr>
        </p:cxnSp>
        <p:cxnSp>
          <p:nvCxnSpPr>
            <p:cNvPr id="165" name="Google Shape;165;p24"/>
            <p:cNvCxnSpPr/>
            <p:nvPr/>
          </p:nvCxnSpPr>
          <p:spPr>
            <a:xfrm>
              <a:off x="3821600" y="2122119"/>
              <a:ext cx="1377000" cy="0"/>
            </a:xfrm>
            <a:prstGeom prst="straightConnector1">
              <a:avLst/>
            </a:prstGeom>
            <a:noFill/>
            <a:ln w="19050" cap="flat" cmpd="sng">
              <a:solidFill>
                <a:srgbClr val="466269"/>
              </a:solidFill>
              <a:prstDash val="solid"/>
              <a:round/>
              <a:headEnd type="none" w="med" len="med"/>
              <a:tailEnd type="none" w="med" len="med"/>
            </a:ln>
          </p:spPr>
        </p:cxnSp>
      </p:grpSp>
      <p:sp>
        <p:nvSpPr>
          <p:cNvPr id="166" name="Google Shape;166;p24"/>
          <p:cNvSpPr txBox="1"/>
          <p:nvPr/>
        </p:nvSpPr>
        <p:spPr>
          <a:xfrm>
            <a:off x="4740650" y="1415150"/>
            <a:ext cx="1567200" cy="7566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1600"/>
              </a:spcAft>
              <a:buNone/>
            </a:pPr>
            <a:r>
              <a:rPr lang="en-US" sz="1700">
                <a:solidFill>
                  <a:srgbClr val="466269"/>
                </a:solidFill>
                <a:latin typeface="Roboto"/>
                <a:ea typeface="Roboto"/>
                <a:cs typeface="Roboto"/>
                <a:sym typeface="Roboto"/>
              </a:rPr>
              <a:t>Increases biodiversity</a:t>
            </a:r>
            <a:endParaRPr sz="1700">
              <a:solidFill>
                <a:srgbClr val="466269"/>
              </a:solidFill>
              <a:latin typeface="Roboto"/>
              <a:ea typeface="Roboto"/>
              <a:cs typeface="Roboto"/>
              <a:sym typeface="Roboto"/>
            </a:endParaRPr>
          </a:p>
        </p:txBody>
      </p:sp>
      <p:sp>
        <p:nvSpPr>
          <p:cNvPr id="167" name="Google Shape;167;p24"/>
          <p:cNvSpPr txBox="1"/>
          <p:nvPr/>
        </p:nvSpPr>
        <p:spPr>
          <a:xfrm>
            <a:off x="1882550" y="1980950"/>
            <a:ext cx="1934400" cy="7566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1600"/>
              </a:spcAft>
              <a:buNone/>
            </a:pPr>
            <a:r>
              <a:rPr lang="en-US" sz="1700">
                <a:solidFill>
                  <a:srgbClr val="466269"/>
                </a:solidFill>
                <a:latin typeface="Roboto"/>
                <a:ea typeface="Roboto"/>
                <a:cs typeface="Roboto"/>
                <a:sym typeface="Roboto"/>
              </a:rPr>
              <a:t>Can </a:t>
            </a:r>
            <a:r>
              <a:rPr lang="en-US" sz="1700" i="1">
                <a:solidFill>
                  <a:srgbClr val="466269"/>
                </a:solidFill>
                <a:latin typeface="Roboto"/>
                <a:ea typeface="Roboto"/>
                <a:cs typeface="Roboto"/>
                <a:sym typeface="Roboto"/>
              </a:rPr>
              <a:t>clear</a:t>
            </a:r>
            <a:r>
              <a:rPr lang="en-US" sz="1700">
                <a:solidFill>
                  <a:srgbClr val="466269"/>
                </a:solidFill>
                <a:latin typeface="Roboto"/>
                <a:ea typeface="Roboto"/>
                <a:cs typeface="Roboto"/>
                <a:sym typeface="Roboto"/>
              </a:rPr>
              <a:t> the water and move nitrogen out of the water</a:t>
            </a:r>
            <a:endParaRPr sz="1700">
              <a:solidFill>
                <a:srgbClr val="466269"/>
              </a:solidFill>
              <a:latin typeface="Roboto"/>
              <a:ea typeface="Roboto"/>
              <a:cs typeface="Roboto"/>
              <a:sym typeface="Roboto"/>
            </a:endParaRPr>
          </a:p>
        </p:txBody>
      </p:sp>
      <p:sp>
        <p:nvSpPr>
          <p:cNvPr id="168" name="Google Shape;168;p24"/>
          <p:cNvSpPr txBox="1"/>
          <p:nvPr/>
        </p:nvSpPr>
        <p:spPr>
          <a:xfrm>
            <a:off x="5502650" y="3568850"/>
            <a:ext cx="1831200" cy="5778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1600"/>
              </a:spcAft>
              <a:buNone/>
            </a:pPr>
            <a:r>
              <a:rPr lang="en-US" sz="1700">
                <a:solidFill>
                  <a:srgbClr val="466269"/>
                </a:solidFill>
                <a:latin typeface="Roboto"/>
                <a:ea typeface="Roboto"/>
                <a:cs typeface="Roboto"/>
                <a:sym typeface="Roboto"/>
              </a:rPr>
              <a:t>Can protect shorelines from wave action</a:t>
            </a:r>
            <a:endParaRPr sz="1700">
              <a:solidFill>
                <a:srgbClr val="466269"/>
              </a:solidFill>
              <a:latin typeface="Roboto"/>
              <a:ea typeface="Roboto"/>
              <a:cs typeface="Roboto"/>
              <a:sym typeface="Roboto"/>
            </a:endParaRPr>
          </a:p>
        </p:txBody>
      </p:sp>
      <p:sp>
        <p:nvSpPr>
          <p:cNvPr id="169" name="Google Shape;169;p24"/>
          <p:cNvSpPr/>
          <p:nvPr/>
        </p:nvSpPr>
        <p:spPr>
          <a:xfrm>
            <a:off x="-22175" y="0"/>
            <a:ext cx="9144000" cy="1026300"/>
          </a:xfrm>
          <a:prstGeom prst="rect">
            <a:avLst/>
          </a:prstGeom>
          <a:solidFill>
            <a:srgbClr val="EA6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4"/>
          <p:cNvSpPr txBox="1"/>
          <p:nvPr/>
        </p:nvSpPr>
        <p:spPr>
          <a:xfrm>
            <a:off x="303301" y="225800"/>
            <a:ext cx="33657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600">
                <a:solidFill>
                  <a:schemeClr val="dk1"/>
                </a:solidFill>
                <a:latin typeface="Oswald Medium"/>
                <a:ea typeface="Oswald Medium"/>
                <a:cs typeface="Oswald Medium"/>
                <a:sym typeface="Oswald Medium"/>
              </a:rPr>
              <a:t>WHY OYSTERS?</a:t>
            </a:r>
            <a:endParaRPr sz="3600">
              <a:solidFill>
                <a:schemeClr val="dk1"/>
              </a:solidFill>
              <a:latin typeface="Oswald Medium"/>
              <a:ea typeface="Oswald Medium"/>
              <a:cs typeface="Oswald Medium"/>
              <a:sym typeface="Oswal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175"/>
        <p:cNvGrpSpPr/>
        <p:nvPr/>
      </p:nvGrpSpPr>
      <p:grpSpPr>
        <a:xfrm>
          <a:off x="0" y="0"/>
          <a:ext cx="0" cy="0"/>
          <a:chOff x="0" y="0"/>
          <a:chExt cx="0" cy="0"/>
        </a:xfrm>
      </p:grpSpPr>
      <p:sp>
        <p:nvSpPr>
          <p:cNvPr id="176" name="Google Shape;176;p25"/>
          <p:cNvSpPr txBox="1"/>
          <p:nvPr/>
        </p:nvSpPr>
        <p:spPr>
          <a:xfrm>
            <a:off x="4486525" y="981275"/>
            <a:ext cx="4420800" cy="49224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Char char="●"/>
            </a:pPr>
            <a:r>
              <a:rPr lang="en-US" sz="1800">
                <a:solidFill>
                  <a:schemeClr val="dk1"/>
                </a:solidFill>
                <a:latin typeface="Roboto Medium"/>
                <a:ea typeface="Roboto Medium"/>
                <a:cs typeface="Roboto Medium"/>
                <a:sym typeface="Roboto Medium"/>
              </a:rPr>
              <a:t>Oysters </a:t>
            </a:r>
            <a:r>
              <a:rPr lang="en-US" sz="1800">
                <a:solidFill>
                  <a:schemeClr val="dk1"/>
                </a:solidFill>
                <a:latin typeface="Roboto Black"/>
                <a:ea typeface="Roboto Black"/>
                <a:cs typeface="Roboto Black"/>
                <a:sym typeface="Roboto Black"/>
              </a:rPr>
              <a:t>filter water</a:t>
            </a:r>
            <a:r>
              <a:rPr lang="en-US" sz="1800">
                <a:solidFill>
                  <a:schemeClr val="dk1"/>
                </a:solidFill>
                <a:latin typeface="Roboto Medium"/>
                <a:ea typeface="Roboto Medium"/>
                <a:cs typeface="Roboto Medium"/>
                <a:sym typeface="Roboto Medium"/>
              </a:rPr>
              <a:t> as they eat, which helps </a:t>
            </a:r>
            <a:r>
              <a:rPr lang="en-US" sz="1800">
                <a:solidFill>
                  <a:schemeClr val="dk1"/>
                </a:solidFill>
                <a:latin typeface="Roboto Black"/>
                <a:ea typeface="Roboto Black"/>
                <a:cs typeface="Roboto Black"/>
                <a:sym typeface="Roboto Black"/>
              </a:rPr>
              <a:t>clarify the water and remove excess nutrients,</a:t>
            </a:r>
            <a:r>
              <a:rPr lang="en-US" sz="1800">
                <a:solidFill>
                  <a:schemeClr val="dk1"/>
                </a:solidFill>
                <a:latin typeface="Roboto Medium"/>
                <a:ea typeface="Roboto Medium"/>
                <a:cs typeface="Roboto Medium"/>
                <a:sym typeface="Roboto Medium"/>
              </a:rPr>
              <a:t> like nitrogen. </a:t>
            </a:r>
            <a:endParaRPr sz="1800">
              <a:solidFill>
                <a:schemeClr val="dk1"/>
              </a:solidFill>
              <a:latin typeface="Roboto Medium"/>
              <a:ea typeface="Roboto Medium"/>
              <a:cs typeface="Roboto Medium"/>
              <a:sym typeface="Roboto Medium"/>
            </a:endParaRPr>
          </a:p>
          <a:p>
            <a:pPr marL="457200" lvl="0" indent="0" algn="l" rtl="0">
              <a:lnSpc>
                <a:spcPct val="115000"/>
              </a:lnSpc>
              <a:spcBef>
                <a:spcPts val="0"/>
              </a:spcBef>
              <a:spcAft>
                <a:spcPts val="0"/>
              </a:spcAft>
              <a:buNone/>
            </a:pPr>
            <a:endParaRPr sz="1800">
              <a:solidFill>
                <a:schemeClr val="dk1"/>
              </a:solidFill>
              <a:latin typeface="Roboto Medium"/>
              <a:ea typeface="Roboto Medium"/>
              <a:cs typeface="Roboto Medium"/>
              <a:sym typeface="Roboto Medium"/>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latin typeface="Roboto Medium"/>
                <a:ea typeface="Roboto Medium"/>
                <a:cs typeface="Roboto Medium"/>
                <a:sym typeface="Roboto Medium"/>
              </a:rPr>
              <a:t>This is important to marine ecosystems, because excessive </a:t>
            </a:r>
            <a:r>
              <a:rPr lang="en-US" sz="1800">
                <a:solidFill>
                  <a:schemeClr val="dk1"/>
                </a:solidFill>
                <a:latin typeface="Roboto Black"/>
                <a:ea typeface="Roboto Black"/>
                <a:cs typeface="Roboto Black"/>
                <a:sym typeface="Roboto Black"/>
              </a:rPr>
              <a:t>nitrogen triggers algal blooms</a:t>
            </a:r>
            <a:r>
              <a:rPr lang="en-US" sz="1800">
                <a:solidFill>
                  <a:schemeClr val="dk1"/>
                </a:solidFill>
                <a:latin typeface="Roboto Medium"/>
                <a:ea typeface="Roboto Medium"/>
                <a:cs typeface="Roboto Medium"/>
                <a:sym typeface="Roboto Medium"/>
              </a:rPr>
              <a:t> that deplete the water of oxygen and create “dead zones.”</a:t>
            </a:r>
            <a:endParaRPr sz="1800">
              <a:solidFill>
                <a:schemeClr val="dk1"/>
              </a:solidFill>
              <a:latin typeface="Roboto Medium"/>
              <a:ea typeface="Roboto Medium"/>
              <a:cs typeface="Roboto Medium"/>
              <a:sym typeface="Roboto Medium"/>
            </a:endParaRPr>
          </a:p>
          <a:p>
            <a:pPr marL="457200" lvl="0" indent="0" algn="l" rtl="0">
              <a:lnSpc>
                <a:spcPct val="115000"/>
              </a:lnSpc>
              <a:spcBef>
                <a:spcPts val="0"/>
              </a:spcBef>
              <a:spcAft>
                <a:spcPts val="0"/>
              </a:spcAft>
              <a:buNone/>
            </a:pPr>
            <a:endParaRPr sz="1800">
              <a:solidFill>
                <a:schemeClr val="dk1"/>
              </a:solidFill>
              <a:latin typeface="Roboto Medium"/>
              <a:ea typeface="Roboto Medium"/>
              <a:cs typeface="Roboto Medium"/>
              <a:sym typeface="Roboto Medium"/>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latin typeface="Roboto Medium"/>
                <a:ea typeface="Roboto Medium"/>
                <a:cs typeface="Roboto Medium"/>
                <a:sym typeface="Roboto Medium"/>
              </a:rPr>
              <a:t>An adult oyster can filter up to </a:t>
            </a:r>
            <a:r>
              <a:rPr lang="en-US" sz="1800">
                <a:solidFill>
                  <a:schemeClr val="dk1"/>
                </a:solidFill>
                <a:latin typeface="Roboto Black"/>
                <a:ea typeface="Roboto Black"/>
                <a:cs typeface="Roboto Black"/>
                <a:sym typeface="Roboto Black"/>
              </a:rPr>
              <a:t>50 gallons of water a day,</a:t>
            </a:r>
            <a:r>
              <a:rPr lang="en-US" sz="1800">
                <a:solidFill>
                  <a:schemeClr val="dk1"/>
                </a:solidFill>
                <a:latin typeface="Roboto Medium"/>
                <a:ea typeface="Roboto Medium"/>
                <a:cs typeface="Roboto Medium"/>
                <a:sym typeface="Roboto Medium"/>
              </a:rPr>
              <a:t> so the more live oysters you have in a body of water, the cleaner it should be.</a:t>
            </a:r>
            <a:endParaRPr sz="1800">
              <a:solidFill>
                <a:schemeClr val="dk1"/>
              </a:solidFill>
              <a:latin typeface="Roboto Medium"/>
              <a:ea typeface="Roboto Medium"/>
              <a:cs typeface="Roboto Medium"/>
              <a:sym typeface="Roboto Medium"/>
            </a:endParaRPr>
          </a:p>
        </p:txBody>
      </p:sp>
      <p:pic>
        <p:nvPicPr>
          <p:cNvPr id="177" name="Google Shape;177;p25"/>
          <p:cNvPicPr preferRelativeResize="0"/>
          <p:nvPr/>
        </p:nvPicPr>
        <p:blipFill rotWithShape="1">
          <a:blip r:embed="rId3">
            <a:alphaModFix/>
          </a:blip>
          <a:srcRect l="3685" r="5305"/>
          <a:stretch/>
        </p:blipFill>
        <p:spPr>
          <a:xfrm>
            <a:off x="-357675" y="0"/>
            <a:ext cx="4680849" cy="6857999"/>
          </a:xfrm>
          <a:prstGeom prst="rect">
            <a:avLst/>
          </a:prstGeom>
          <a:noFill/>
          <a:ln>
            <a:noFill/>
          </a:ln>
        </p:spPr>
      </p:pic>
      <p:sp>
        <p:nvSpPr>
          <p:cNvPr id="178" name="Google Shape;178;p25"/>
          <p:cNvSpPr txBox="1"/>
          <p:nvPr/>
        </p:nvSpPr>
        <p:spPr>
          <a:xfrm>
            <a:off x="4486525" y="319100"/>
            <a:ext cx="40044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600">
                <a:solidFill>
                  <a:schemeClr val="dk1"/>
                </a:solidFill>
                <a:latin typeface="Oswald Medium"/>
                <a:ea typeface="Oswald Medium"/>
                <a:cs typeface="Oswald Medium"/>
                <a:sym typeface="Oswald Medium"/>
              </a:rPr>
              <a:t>Water Filration </a:t>
            </a:r>
            <a:endParaRPr sz="3600">
              <a:solidFill>
                <a:schemeClr val="dk1"/>
              </a:solidFill>
              <a:latin typeface="Oswald Medium"/>
              <a:ea typeface="Oswald Medium"/>
              <a:cs typeface="Oswald Medium"/>
              <a:sym typeface="Oswald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183"/>
        <p:cNvGrpSpPr/>
        <p:nvPr/>
      </p:nvGrpSpPr>
      <p:grpSpPr>
        <a:xfrm>
          <a:off x="0" y="0"/>
          <a:ext cx="0" cy="0"/>
          <a:chOff x="0" y="0"/>
          <a:chExt cx="0" cy="0"/>
        </a:xfrm>
      </p:grpSpPr>
      <p:pic>
        <p:nvPicPr>
          <p:cNvPr id="184" name="Google Shape;184;p26"/>
          <p:cNvPicPr preferRelativeResize="0"/>
          <p:nvPr/>
        </p:nvPicPr>
        <p:blipFill rotWithShape="1">
          <a:blip r:embed="rId3">
            <a:alphaModFix/>
          </a:blip>
          <a:srcRect l="4399" r="23241"/>
          <a:stretch/>
        </p:blipFill>
        <p:spPr>
          <a:xfrm>
            <a:off x="0" y="0"/>
            <a:ext cx="6616502" cy="6858000"/>
          </a:xfrm>
          <a:prstGeom prst="rect">
            <a:avLst/>
          </a:prstGeom>
          <a:noFill/>
          <a:ln>
            <a:noFill/>
          </a:ln>
        </p:spPr>
      </p:pic>
      <p:sp>
        <p:nvSpPr>
          <p:cNvPr id="185" name="Google Shape;185;p26"/>
          <p:cNvSpPr txBox="1"/>
          <p:nvPr/>
        </p:nvSpPr>
        <p:spPr>
          <a:xfrm>
            <a:off x="4330525" y="312075"/>
            <a:ext cx="55836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300">
                <a:solidFill>
                  <a:schemeClr val="dk1"/>
                </a:solidFill>
                <a:latin typeface="Oswald Medium"/>
                <a:ea typeface="Oswald Medium"/>
                <a:cs typeface="Oswald Medium"/>
                <a:sym typeface="Oswald Medium"/>
              </a:rPr>
              <a:t>HABITAT AND BIODIVERSITY </a:t>
            </a:r>
            <a:endParaRPr sz="3300">
              <a:solidFill>
                <a:schemeClr val="dk1"/>
              </a:solidFill>
              <a:latin typeface="Oswald Medium"/>
              <a:ea typeface="Oswald Medium"/>
              <a:cs typeface="Oswald Medium"/>
              <a:sym typeface="Oswald Medium"/>
            </a:endParaRPr>
          </a:p>
        </p:txBody>
      </p:sp>
      <p:pic>
        <p:nvPicPr>
          <p:cNvPr id="186" name="Google Shape;186;p26"/>
          <p:cNvPicPr preferRelativeResize="0"/>
          <p:nvPr/>
        </p:nvPicPr>
        <p:blipFill>
          <a:blip r:embed="rId4">
            <a:alphaModFix/>
          </a:blip>
          <a:stretch>
            <a:fillRect/>
          </a:stretch>
        </p:blipFill>
        <p:spPr>
          <a:xfrm>
            <a:off x="-1223525" y="-1368375"/>
            <a:ext cx="4910100" cy="4910100"/>
          </a:xfrm>
          <a:prstGeom prst="rect">
            <a:avLst/>
          </a:prstGeom>
          <a:noFill/>
          <a:ln>
            <a:noFill/>
          </a:ln>
        </p:spPr>
      </p:pic>
      <p:pic>
        <p:nvPicPr>
          <p:cNvPr id="187" name="Google Shape;187;p26"/>
          <p:cNvPicPr preferRelativeResize="0"/>
          <p:nvPr/>
        </p:nvPicPr>
        <p:blipFill>
          <a:blip r:embed="rId5">
            <a:alphaModFix/>
          </a:blip>
          <a:stretch>
            <a:fillRect/>
          </a:stretch>
        </p:blipFill>
        <p:spPr>
          <a:xfrm>
            <a:off x="5066125" y="2249675"/>
            <a:ext cx="6363849" cy="6363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192"/>
        <p:cNvGrpSpPr/>
        <p:nvPr/>
      </p:nvGrpSpPr>
      <p:grpSpPr>
        <a:xfrm>
          <a:off x="0" y="0"/>
          <a:ext cx="0" cy="0"/>
          <a:chOff x="0" y="0"/>
          <a:chExt cx="0" cy="0"/>
        </a:xfrm>
      </p:grpSpPr>
      <p:pic>
        <p:nvPicPr>
          <p:cNvPr id="193" name="Google Shape;193;p27"/>
          <p:cNvPicPr preferRelativeResize="0"/>
          <p:nvPr/>
        </p:nvPicPr>
        <p:blipFill rotWithShape="1">
          <a:blip r:embed="rId3">
            <a:alphaModFix/>
          </a:blip>
          <a:srcRect b="9165"/>
          <a:stretch/>
        </p:blipFill>
        <p:spPr>
          <a:xfrm>
            <a:off x="-676150" y="-80475"/>
            <a:ext cx="11059424" cy="5650601"/>
          </a:xfrm>
          <a:prstGeom prst="rect">
            <a:avLst/>
          </a:prstGeom>
          <a:noFill/>
          <a:ln>
            <a:noFill/>
          </a:ln>
        </p:spPr>
      </p:pic>
      <p:sp>
        <p:nvSpPr>
          <p:cNvPr id="194" name="Google Shape;194;p27"/>
          <p:cNvSpPr txBox="1"/>
          <p:nvPr/>
        </p:nvSpPr>
        <p:spPr>
          <a:xfrm>
            <a:off x="1414200" y="5911525"/>
            <a:ext cx="63156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600">
                <a:solidFill>
                  <a:schemeClr val="dk1"/>
                </a:solidFill>
                <a:latin typeface="Oswald Medium"/>
                <a:ea typeface="Oswald Medium"/>
                <a:cs typeface="Oswald Medium"/>
                <a:sym typeface="Oswald Medium"/>
              </a:rPr>
              <a:t>HABITAT - LET’S PLAY EYE SPY</a:t>
            </a:r>
            <a:endParaRPr sz="3600">
              <a:solidFill>
                <a:schemeClr val="dk1"/>
              </a:solidFill>
              <a:latin typeface="Oswald Medium"/>
              <a:ea typeface="Oswald Medium"/>
              <a:cs typeface="Oswald Medium"/>
              <a:sym typeface="Oswald Medium"/>
            </a:endParaRPr>
          </a:p>
        </p:txBody>
      </p:sp>
      <p:cxnSp>
        <p:nvCxnSpPr>
          <p:cNvPr id="195" name="Google Shape;195;p27"/>
          <p:cNvCxnSpPr>
            <a:stCxn id="196" idx="3"/>
          </p:cNvCxnSpPr>
          <p:nvPr/>
        </p:nvCxnSpPr>
        <p:spPr>
          <a:xfrm rot="10800000" flipH="1">
            <a:off x="1621676" y="1625902"/>
            <a:ext cx="567600" cy="404700"/>
          </a:xfrm>
          <a:prstGeom prst="straightConnector1">
            <a:avLst/>
          </a:prstGeom>
          <a:noFill/>
          <a:ln w="38100" cap="flat" cmpd="sng">
            <a:solidFill>
              <a:srgbClr val="EA6157"/>
            </a:solidFill>
            <a:prstDash val="solid"/>
            <a:round/>
            <a:headEnd type="none" w="med" len="med"/>
            <a:tailEnd type="stealth" w="med" len="med"/>
          </a:ln>
        </p:spPr>
      </p:cxnSp>
      <p:pic>
        <p:nvPicPr>
          <p:cNvPr id="196" name="Google Shape;196;p27"/>
          <p:cNvPicPr preferRelativeResize="0"/>
          <p:nvPr/>
        </p:nvPicPr>
        <p:blipFill>
          <a:blip r:embed="rId4">
            <a:alphaModFix/>
          </a:blip>
          <a:stretch>
            <a:fillRect/>
          </a:stretch>
        </p:blipFill>
        <p:spPr>
          <a:xfrm>
            <a:off x="213175" y="1052352"/>
            <a:ext cx="1408501" cy="1956498"/>
          </a:xfrm>
          <a:prstGeom prst="rect">
            <a:avLst/>
          </a:prstGeom>
          <a:noFill/>
          <a:ln w="76200" cap="flat" cmpd="sng">
            <a:solidFill>
              <a:srgbClr val="EA6158"/>
            </a:solidFill>
            <a:prstDash val="solid"/>
            <a:round/>
            <a:headEnd type="none" w="sm" len="sm"/>
            <a:tailEnd type="none" w="sm" len="sm"/>
          </a:ln>
        </p:spPr>
      </p:pic>
      <p:pic>
        <p:nvPicPr>
          <p:cNvPr id="197" name="Google Shape;197;p27"/>
          <p:cNvPicPr preferRelativeResize="0"/>
          <p:nvPr/>
        </p:nvPicPr>
        <p:blipFill>
          <a:blip r:embed="rId5">
            <a:alphaModFix/>
          </a:blip>
          <a:stretch>
            <a:fillRect/>
          </a:stretch>
        </p:blipFill>
        <p:spPr>
          <a:xfrm>
            <a:off x="6250325" y="2645601"/>
            <a:ext cx="2314126" cy="3085476"/>
          </a:xfrm>
          <a:prstGeom prst="rect">
            <a:avLst/>
          </a:prstGeom>
          <a:noFill/>
          <a:ln w="76200" cap="flat" cmpd="sng">
            <a:solidFill>
              <a:srgbClr val="EA6157"/>
            </a:solidFill>
            <a:prstDash val="solid"/>
            <a:round/>
            <a:headEnd type="none" w="sm" len="sm"/>
            <a:tailEnd type="none" w="sm" len="sm"/>
          </a:ln>
        </p:spPr>
      </p:pic>
      <p:cxnSp>
        <p:nvCxnSpPr>
          <p:cNvPr id="198" name="Google Shape;198;p27"/>
          <p:cNvCxnSpPr/>
          <p:nvPr/>
        </p:nvCxnSpPr>
        <p:spPr>
          <a:xfrm rot="10800000">
            <a:off x="6809800" y="1642275"/>
            <a:ext cx="32100" cy="965700"/>
          </a:xfrm>
          <a:prstGeom prst="straightConnector1">
            <a:avLst/>
          </a:prstGeom>
          <a:noFill/>
          <a:ln w="38100" cap="flat" cmpd="sng">
            <a:solidFill>
              <a:srgbClr val="EA6157"/>
            </a:solidFill>
            <a:prstDash val="solid"/>
            <a:round/>
            <a:headEnd type="none" w="med" len="med"/>
            <a:tailEnd type="stealth" w="med" len="med"/>
          </a:ln>
        </p:spPr>
      </p:cxnSp>
      <p:pic>
        <p:nvPicPr>
          <p:cNvPr id="199" name="Google Shape;199;p27"/>
          <p:cNvPicPr preferRelativeResize="0"/>
          <p:nvPr/>
        </p:nvPicPr>
        <p:blipFill>
          <a:blip r:embed="rId6">
            <a:alphaModFix/>
          </a:blip>
          <a:stretch>
            <a:fillRect/>
          </a:stretch>
        </p:blipFill>
        <p:spPr>
          <a:xfrm>
            <a:off x="4418900" y="2388425"/>
            <a:ext cx="3380726" cy="2535548"/>
          </a:xfrm>
          <a:prstGeom prst="rect">
            <a:avLst/>
          </a:prstGeom>
          <a:noFill/>
          <a:ln w="76200" cap="flat" cmpd="sng">
            <a:solidFill>
              <a:srgbClr val="EA6157"/>
            </a:solidFill>
            <a:prstDash val="solid"/>
            <a:round/>
            <a:headEnd type="none" w="sm" len="sm"/>
            <a:tailEnd type="none" w="sm" len="sm"/>
          </a:ln>
        </p:spPr>
      </p:pic>
      <p:cxnSp>
        <p:nvCxnSpPr>
          <p:cNvPr id="200" name="Google Shape;200;p27"/>
          <p:cNvCxnSpPr>
            <a:stCxn id="199" idx="1"/>
          </p:cNvCxnSpPr>
          <p:nvPr/>
        </p:nvCxnSpPr>
        <p:spPr>
          <a:xfrm flipH="1">
            <a:off x="3010400" y="3656199"/>
            <a:ext cx="1408500" cy="159300"/>
          </a:xfrm>
          <a:prstGeom prst="straightConnector1">
            <a:avLst/>
          </a:prstGeom>
          <a:noFill/>
          <a:ln w="38100" cap="flat" cmpd="sng">
            <a:solidFill>
              <a:srgbClr val="EA6157"/>
            </a:solidFill>
            <a:prstDash val="solid"/>
            <a:round/>
            <a:headEnd type="none" w="med" len="med"/>
            <a:tailEnd type="stealth" w="med" len="med"/>
          </a:ln>
        </p:spPr>
      </p:cxnSp>
      <p:cxnSp>
        <p:nvCxnSpPr>
          <p:cNvPr id="201" name="Google Shape;201;p27"/>
          <p:cNvCxnSpPr/>
          <p:nvPr/>
        </p:nvCxnSpPr>
        <p:spPr>
          <a:xfrm rot="10800000" flipH="1">
            <a:off x="1497175" y="3752700"/>
            <a:ext cx="522600" cy="722700"/>
          </a:xfrm>
          <a:prstGeom prst="straightConnector1">
            <a:avLst/>
          </a:prstGeom>
          <a:noFill/>
          <a:ln w="38100" cap="flat" cmpd="sng">
            <a:solidFill>
              <a:srgbClr val="EA6157"/>
            </a:solidFill>
            <a:prstDash val="solid"/>
            <a:round/>
            <a:headEnd type="none" w="med" len="med"/>
            <a:tailEnd type="stealth" w="med" len="med"/>
          </a:ln>
        </p:spPr>
      </p:cxnSp>
      <p:pic>
        <p:nvPicPr>
          <p:cNvPr id="202" name="Google Shape;202;p27"/>
          <p:cNvPicPr preferRelativeResize="0"/>
          <p:nvPr/>
        </p:nvPicPr>
        <p:blipFill>
          <a:blip r:embed="rId7">
            <a:alphaModFix/>
          </a:blip>
          <a:stretch>
            <a:fillRect/>
          </a:stretch>
        </p:blipFill>
        <p:spPr>
          <a:xfrm>
            <a:off x="90525" y="4503398"/>
            <a:ext cx="2469191" cy="1380151"/>
          </a:xfrm>
          <a:prstGeom prst="rect">
            <a:avLst/>
          </a:prstGeom>
          <a:noFill/>
          <a:ln w="76200" cap="flat" cmpd="sng">
            <a:solidFill>
              <a:srgbClr val="EA6157"/>
            </a:solidFill>
            <a:prstDash val="solid"/>
            <a:round/>
            <a:headEnd type="none" w="sm" len="sm"/>
            <a:tailEnd type="none" w="sm" len="sm"/>
          </a:ln>
        </p:spPr>
      </p:pic>
      <p:pic>
        <p:nvPicPr>
          <p:cNvPr id="203" name="Google Shape;203;p27"/>
          <p:cNvPicPr preferRelativeResize="0"/>
          <p:nvPr/>
        </p:nvPicPr>
        <p:blipFill rotWithShape="1">
          <a:blip r:embed="rId8">
            <a:alphaModFix/>
          </a:blip>
          <a:srcRect t="18460"/>
          <a:stretch/>
        </p:blipFill>
        <p:spPr>
          <a:xfrm>
            <a:off x="2853475" y="0"/>
            <a:ext cx="2058209" cy="2237701"/>
          </a:xfrm>
          <a:prstGeom prst="rect">
            <a:avLst/>
          </a:prstGeom>
          <a:noFill/>
          <a:ln w="76200" cap="flat" cmpd="sng">
            <a:solidFill>
              <a:srgbClr val="A0D0CB"/>
            </a:solidFill>
            <a:prstDash val="solid"/>
            <a:round/>
            <a:headEnd type="none" w="sm" len="sm"/>
            <a:tailEnd type="none" w="sm" len="sm"/>
          </a:ln>
        </p:spPr>
      </p:pic>
      <p:cxnSp>
        <p:nvCxnSpPr>
          <p:cNvPr id="204" name="Google Shape;204;p27"/>
          <p:cNvCxnSpPr/>
          <p:nvPr/>
        </p:nvCxnSpPr>
        <p:spPr>
          <a:xfrm>
            <a:off x="3746850" y="2257626"/>
            <a:ext cx="68400" cy="1670400"/>
          </a:xfrm>
          <a:prstGeom prst="straightConnector1">
            <a:avLst/>
          </a:prstGeom>
          <a:noFill/>
          <a:ln w="38100" cap="flat" cmpd="sng">
            <a:solidFill>
              <a:srgbClr val="A0D0CB"/>
            </a:solidFill>
            <a:prstDash val="solid"/>
            <a:round/>
            <a:headEnd type="none" w="med" len="med"/>
            <a:tailEnd type="stealth" w="med" len="med"/>
          </a:ln>
        </p:spPr>
      </p:cxnSp>
      <p:pic>
        <p:nvPicPr>
          <p:cNvPr id="205" name="Google Shape;205;p27"/>
          <p:cNvPicPr preferRelativeResize="0"/>
          <p:nvPr/>
        </p:nvPicPr>
        <p:blipFill rotWithShape="1">
          <a:blip r:embed="rId9">
            <a:alphaModFix/>
          </a:blip>
          <a:srcRect t="25705" r="10120"/>
          <a:stretch/>
        </p:blipFill>
        <p:spPr>
          <a:xfrm>
            <a:off x="5256300" y="497884"/>
            <a:ext cx="3887700" cy="4265168"/>
          </a:xfrm>
          <a:prstGeom prst="rect">
            <a:avLst/>
          </a:prstGeom>
          <a:noFill/>
          <a:ln w="76200" cap="flat" cmpd="sng">
            <a:solidFill>
              <a:srgbClr val="A0D0CB"/>
            </a:solidFill>
            <a:prstDash val="solid"/>
            <a:round/>
            <a:headEnd type="none" w="sm" len="sm"/>
            <a:tailEnd type="none" w="sm" len="sm"/>
          </a:ln>
        </p:spPr>
      </p:pic>
      <p:pic>
        <p:nvPicPr>
          <p:cNvPr id="206" name="Google Shape;206;p27"/>
          <p:cNvPicPr preferRelativeResize="0"/>
          <p:nvPr/>
        </p:nvPicPr>
        <p:blipFill rotWithShape="1">
          <a:blip r:embed="rId10">
            <a:alphaModFix/>
          </a:blip>
          <a:srcRect r="24294"/>
          <a:stretch/>
        </p:blipFill>
        <p:spPr>
          <a:xfrm>
            <a:off x="2853475" y="4869159"/>
            <a:ext cx="2469200" cy="1543092"/>
          </a:xfrm>
          <a:prstGeom prst="rect">
            <a:avLst/>
          </a:prstGeom>
          <a:noFill/>
          <a:ln w="76200" cap="flat" cmpd="sng">
            <a:solidFill>
              <a:srgbClr val="EA6157"/>
            </a:solidFill>
            <a:prstDash val="solid"/>
            <a:round/>
            <a:headEnd type="none" w="sm" len="sm"/>
            <a:tailEnd type="none" w="sm" len="sm"/>
          </a:ln>
        </p:spPr>
      </p:pic>
      <p:cxnSp>
        <p:nvCxnSpPr>
          <p:cNvPr id="207" name="Google Shape;207;p27"/>
          <p:cNvCxnSpPr>
            <a:stCxn id="206" idx="0"/>
          </p:cNvCxnSpPr>
          <p:nvPr/>
        </p:nvCxnSpPr>
        <p:spPr>
          <a:xfrm rot="10800000">
            <a:off x="3974075" y="4537659"/>
            <a:ext cx="114000" cy="331500"/>
          </a:xfrm>
          <a:prstGeom prst="straightConnector1">
            <a:avLst/>
          </a:prstGeom>
          <a:noFill/>
          <a:ln w="38100" cap="flat" cmpd="sng">
            <a:solidFill>
              <a:srgbClr val="EA6157"/>
            </a:solidFill>
            <a:prstDash val="solid"/>
            <a:round/>
            <a:headEnd type="none" w="med" len="med"/>
            <a:tailEnd type="stealth"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0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0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12"/>
        <p:cNvGrpSpPr/>
        <p:nvPr/>
      </p:nvGrpSpPr>
      <p:grpSpPr>
        <a:xfrm>
          <a:off x="0" y="0"/>
          <a:ext cx="0" cy="0"/>
          <a:chOff x="0" y="0"/>
          <a:chExt cx="0" cy="0"/>
        </a:xfrm>
      </p:grpSpPr>
      <p:pic>
        <p:nvPicPr>
          <p:cNvPr id="213" name="Google Shape;213;p28"/>
          <p:cNvPicPr preferRelativeResize="0"/>
          <p:nvPr/>
        </p:nvPicPr>
        <p:blipFill rotWithShape="1">
          <a:blip r:embed="rId3">
            <a:alphaModFix/>
          </a:blip>
          <a:srcRect t="25016" b="16191"/>
          <a:stretch/>
        </p:blipFill>
        <p:spPr>
          <a:xfrm>
            <a:off x="833525" y="267612"/>
            <a:ext cx="7576550" cy="3341076"/>
          </a:xfrm>
          <a:prstGeom prst="rect">
            <a:avLst/>
          </a:prstGeom>
          <a:noFill/>
          <a:ln>
            <a:noFill/>
          </a:ln>
        </p:spPr>
      </p:pic>
      <p:sp>
        <p:nvSpPr>
          <p:cNvPr id="214" name="Google Shape;214;p28"/>
          <p:cNvSpPr txBox="1"/>
          <p:nvPr/>
        </p:nvSpPr>
        <p:spPr>
          <a:xfrm>
            <a:off x="97050" y="3699325"/>
            <a:ext cx="8855100" cy="538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1600"/>
              </a:spcAft>
              <a:buNone/>
            </a:pPr>
            <a:r>
              <a:rPr lang="en-US" sz="2300">
                <a:solidFill>
                  <a:schemeClr val="dk1"/>
                </a:solidFill>
                <a:latin typeface="Oswald Medium"/>
                <a:ea typeface="Oswald Medium"/>
                <a:cs typeface="Oswald Medium"/>
                <a:sym typeface="Oswald Medium"/>
              </a:rPr>
              <a:t>SHORELINE PROTECTION</a:t>
            </a:r>
            <a:endParaRPr sz="2000">
              <a:solidFill>
                <a:schemeClr val="dk1"/>
              </a:solidFill>
              <a:latin typeface="Oswald Medium"/>
              <a:ea typeface="Oswald Medium"/>
              <a:cs typeface="Oswald Medium"/>
              <a:sym typeface="Oswald Medium"/>
            </a:endParaRPr>
          </a:p>
        </p:txBody>
      </p:sp>
      <p:sp>
        <p:nvSpPr>
          <p:cNvPr id="215" name="Google Shape;215;p28"/>
          <p:cNvSpPr txBox="1"/>
          <p:nvPr/>
        </p:nvSpPr>
        <p:spPr>
          <a:xfrm>
            <a:off x="135150" y="4238125"/>
            <a:ext cx="8817000" cy="26091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Oyster reefs reduce wave energy, thus reducing erosive capacity</a:t>
            </a:r>
            <a:endParaRPr sz="1800">
              <a:solidFill>
                <a:schemeClr val="dk1"/>
              </a:solidFill>
              <a:latin typeface="Roboto"/>
              <a:ea typeface="Roboto"/>
              <a:cs typeface="Roboto"/>
              <a:sym typeface="Roboto"/>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latin typeface="Roboto"/>
                <a:ea typeface="Roboto"/>
                <a:cs typeface="Roboto"/>
                <a:sym typeface="Roboto"/>
              </a:rPr>
              <a:t>Historically, oyster reefs played a big role in </a:t>
            </a:r>
            <a:r>
              <a:rPr lang="en-US" sz="1800">
                <a:solidFill>
                  <a:schemeClr val="dk1"/>
                </a:solidFill>
                <a:latin typeface="Roboto Black"/>
                <a:ea typeface="Roboto Black"/>
                <a:cs typeface="Roboto Black"/>
                <a:sym typeface="Roboto Black"/>
              </a:rPr>
              <a:t>protecting our shorelines,</a:t>
            </a:r>
            <a:r>
              <a:rPr lang="en-US" sz="1800">
                <a:solidFill>
                  <a:schemeClr val="dk1"/>
                </a:solidFill>
                <a:latin typeface="Roboto"/>
                <a:ea typeface="Roboto"/>
                <a:cs typeface="Roboto"/>
                <a:sym typeface="Roboto"/>
              </a:rPr>
              <a:t> but that natural barrier was wiped out and can’t be rebuilt at a pace that matches predicted sea-level rise. </a:t>
            </a:r>
            <a:endParaRPr sz="1800">
              <a:solidFill>
                <a:schemeClr val="dk1"/>
              </a:solidFill>
              <a:latin typeface="Roboto"/>
              <a:ea typeface="Roboto"/>
              <a:cs typeface="Roboto"/>
              <a:sym typeface="Roboto"/>
            </a:endParaRPr>
          </a:p>
          <a:p>
            <a:pPr marL="45720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At just 33 feet above sea level, New York City is extremely vulnerable to the effects of climate change. </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Oyster reefs could protect NYC from wave damage better than hardened shoreline. </a:t>
            </a:r>
            <a:endParaRPr sz="1800">
              <a:solidFill>
                <a:schemeClr val="dk1"/>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20"/>
        <p:cNvGrpSpPr/>
        <p:nvPr/>
      </p:nvGrpSpPr>
      <p:grpSpPr>
        <a:xfrm>
          <a:off x="0" y="0"/>
          <a:ext cx="0" cy="0"/>
          <a:chOff x="0" y="0"/>
          <a:chExt cx="0" cy="0"/>
        </a:xfrm>
      </p:grpSpPr>
      <p:pic>
        <p:nvPicPr>
          <p:cNvPr id="221" name="Google Shape;221;p29"/>
          <p:cNvPicPr preferRelativeResize="0"/>
          <p:nvPr/>
        </p:nvPicPr>
        <p:blipFill rotWithShape="1">
          <a:blip r:embed="rId3">
            <a:alphaModFix/>
          </a:blip>
          <a:srcRect l="12723" t="43847" r="53237" b="6074"/>
          <a:stretch/>
        </p:blipFill>
        <p:spPr>
          <a:xfrm>
            <a:off x="4336925" y="-76200"/>
            <a:ext cx="5706726" cy="6304923"/>
          </a:xfrm>
          <a:prstGeom prst="rect">
            <a:avLst/>
          </a:prstGeom>
          <a:noFill/>
          <a:ln>
            <a:noFill/>
          </a:ln>
        </p:spPr>
      </p:pic>
      <p:sp>
        <p:nvSpPr>
          <p:cNvPr id="222" name="Google Shape;222;p29"/>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txBox="1"/>
          <p:nvPr/>
        </p:nvSpPr>
        <p:spPr>
          <a:xfrm>
            <a:off x="311700" y="645250"/>
            <a:ext cx="8520600" cy="6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2C3C56"/>
                </a:solidFill>
                <a:latin typeface="Roboto Condensed"/>
                <a:ea typeface="Roboto Condensed"/>
                <a:cs typeface="Roboto Condensed"/>
                <a:sym typeface="Roboto Condensed"/>
              </a:rPr>
              <a:t>AGENDA</a:t>
            </a:r>
            <a:endParaRPr sz="2800" b="1">
              <a:solidFill>
                <a:srgbClr val="2C3C56"/>
              </a:solidFill>
              <a:latin typeface="Roboto Condensed"/>
              <a:ea typeface="Roboto Condensed"/>
              <a:cs typeface="Roboto Condensed"/>
              <a:sym typeface="Roboto Condensed"/>
            </a:endParaRPr>
          </a:p>
        </p:txBody>
      </p:sp>
      <p:sp>
        <p:nvSpPr>
          <p:cNvPr id="224" name="Google Shape;224;p29"/>
          <p:cNvSpPr txBox="1"/>
          <p:nvPr/>
        </p:nvSpPr>
        <p:spPr>
          <a:xfrm>
            <a:off x="772600" y="2319725"/>
            <a:ext cx="5346600" cy="39090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dk1"/>
              </a:buClr>
              <a:buSzPts val="1900"/>
              <a:buFont typeface="Roboto SemiBold"/>
              <a:buChar char="●"/>
            </a:pPr>
            <a:r>
              <a:rPr lang="en-US" sz="2100">
                <a:solidFill>
                  <a:schemeClr val="dk1"/>
                </a:solidFill>
                <a:latin typeface="Roboto SemiBold"/>
                <a:ea typeface="Roboto SemiBold"/>
                <a:cs typeface="Roboto SemiBold"/>
                <a:sym typeface="Roboto SemiBold"/>
              </a:rPr>
              <a:t>Introductions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Billion Oyster Project Intro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Why Oysters?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Oyster Research Stations</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Community Water Quality Testing</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Q+A</a:t>
            </a:r>
            <a:endParaRPr sz="21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rgbClr val="FFFFFF"/>
              </a:solidFill>
              <a:latin typeface="Roboto SemiBold"/>
              <a:ea typeface="Roboto SemiBold"/>
              <a:cs typeface="Roboto SemiBold"/>
              <a:sym typeface="Roboto SemiBold"/>
            </a:endParaRPr>
          </a:p>
          <a:p>
            <a:pPr marL="0" lvl="0" indent="0" algn="l" rtl="0">
              <a:lnSpc>
                <a:spcPct val="150000"/>
              </a:lnSpc>
              <a:spcBef>
                <a:spcPts val="0"/>
              </a:spcBef>
              <a:spcAft>
                <a:spcPts val="0"/>
              </a:spcAft>
              <a:buClr>
                <a:srgbClr val="2C3C56"/>
              </a:buClr>
              <a:buSzPts val="1100"/>
              <a:buFont typeface="Arial"/>
              <a:buNone/>
            </a:pPr>
            <a:endParaRPr sz="1800">
              <a:solidFill>
                <a:srgbClr val="FBE8AC"/>
              </a:solidFill>
              <a:latin typeface="Roboto SemiBold"/>
              <a:ea typeface="Roboto SemiBold"/>
              <a:cs typeface="Roboto SemiBold"/>
              <a:sym typeface="Robot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29"/>
        <p:cNvGrpSpPr/>
        <p:nvPr/>
      </p:nvGrpSpPr>
      <p:grpSpPr>
        <a:xfrm>
          <a:off x="0" y="0"/>
          <a:ext cx="0" cy="0"/>
          <a:chOff x="0" y="0"/>
          <a:chExt cx="0" cy="0"/>
        </a:xfrm>
      </p:grpSpPr>
      <p:sp>
        <p:nvSpPr>
          <p:cNvPr id="230" name="Google Shape;230;p30"/>
          <p:cNvSpPr/>
          <p:nvPr/>
        </p:nvSpPr>
        <p:spPr>
          <a:xfrm>
            <a:off x="-125" y="0"/>
            <a:ext cx="9144000" cy="16836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txBox="1"/>
          <p:nvPr/>
        </p:nvSpPr>
        <p:spPr>
          <a:xfrm>
            <a:off x="3589300" y="881463"/>
            <a:ext cx="52926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b="1">
                <a:solidFill>
                  <a:schemeClr val="dk1"/>
                </a:solidFill>
                <a:latin typeface="Roboto Condensed"/>
                <a:ea typeface="Roboto Condensed"/>
                <a:cs typeface="Roboto Condensed"/>
                <a:sym typeface="Roboto Condensed"/>
              </a:rPr>
              <a:t>OYSTER RESEARCH STATIONS </a:t>
            </a:r>
            <a:endParaRPr sz="3200" b="1">
              <a:solidFill>
                <a:schemeClr val="dk1"/>
              </a:solidFill>
              <a:latin typeface="Roboto Condensed"/>
              <a:ea typeface="Roboto Condensed"/>
              <a:cs typeface="Roboto Condensed"/>
              <a:sym typeface="Roboto Condensed"/>
            </a:endParaRPr>
          </a:p>
        </p:txBody>
      </p:sp>
      <p:sp>
        <p:nvSpPr>
          <p:cNvPr id="232" name="Google Shape;232;p30"/>
          <p:cNvSpPr txBox="1"/>
          <p:nvPr/>
        </p:nvSpPr>
        <p:spPr>
          <a:xfrm>
            <a:off x="3684450" y="2016388"/>
            <a:ext cx="4878000" cy="4658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700">
                <a:solidFill>
                  <a:schemeClr val="dk1"/>
                </a:solidFill>
                <a:latin typeface="Roboto Condensed"/>
                <a:ea typeface="Roboto Condensed"/>
                <a:cs typeface="Roboto Condensed"/>
                <a:sym typeface="Roboto Condensed"/>
              </a:rPr>
              <a:t>An Oyster Research Station (ORS) is an </a:t>
            </a:r>
            <a:r>
              <a:rPr lang="en-US" sz="1700" b="1">
                <a:solidFill>
                  <a:schemeClr val="dk1"/>
                </a:solidFill>
                <a:latin typeface="Roboto Condensed"/>
                <a:ea typeface="Roboto Condensed"/>
                <a:cs typeface="Roboto Condensed"/>
                <a:sym typeface="Roboto Condensed"/>
              </a:rPr>
              <a:t>in-situ experimental</a:t>
            </a:r>
            <a:r>
              <a:rPr lang="en-US" sz="1700">
                <a:solidFill>
                  <a:schemeClr val="dk1"/>
                </a:solidFill>
                <a:latin typeface="Roboto Condensed"/>
                <a:ea typeface="Roboto Condensed"/>
                <a:cs typeface="Roboto Condensed"/>
                <a:sym typeface="Roboto Condensed"/>
              </a:rPr>
              <a:t> </a:t>
            </a:r>
            <a:r>
              <a:rPr lang="en-US" sz="1700" b="1">
                <a:solidFill>
                  <a:schemeClr val="dk1"/>
                </a:solidFill>
                <a:latin typeface="Roboto Condensed"/>
                <a:ea typeface="Roboto Condensed"/>
                <a:cs typeface="Roboto Condensed"/>
                <a:sym typeface="Roboto Condensed"/>
              </a:rPr>
              <a:t>laboratory</a:t>
            </a:r>
            <a:r>
              <a:rPr lang="en-US" sz="1700">
                <a:solidFill>
                  <a:schemeClr val="dk1"/>
                </a:solidFill>
                <a:latin typeface="Roboto Condensed"/>
                <a:ea typeface="Roboto Condensed"/>
                <a:cs typeface="Roboto Condensed"/>
                <a:sym typeface="Roboto Condensed"/>
              </a:rPr>
              <a:t> attached to a dock, bulkhead, or floating buoy by a marine poly line. In layman’s terms, it is a simple mesh cage fabricated in-house at Billion Oyster Project that will house up to 200 live oyster for scientific monitoring. </a:t>
            </a:r>
            <a:br>
              <a:rPr lang="en-US" sz="1700">
                <a:solidFill>
                  <a:schemeClr val="dk1"/>
                </a:solidFill>
                <a:latin typeface="Roboto Condensed"/>
                <a:ea typeface="Roboto Condensed"/>
                <a:cs typeface="Roboto Condensed"/>
                <a:sym typeface="Roboto Condensed"/>
              </a:rPr>
            </a:br>
            <a:endParaRPr sz="1700">
              <a:solidFill>
                <a:schemeClr val="dk1"/>
              </a:solidFill>
              <a:latin typeface="Roboto Condensed"/>
              <a:ea typeface="Roboto Condensed"/>
              <a:cs typeface="Roboto Condensed"/>
              <a:sym typeface="Roboto Condensed"/>
            </a:endParaRPr>
          </a:p>
          <a:p>
            <a:pPr marL="0" lvl="0" indent="0" algn="l" rtl="0">
              <a:lnSpc>
                <a:spcPct val="115000"/>
              </a:lnSpc>
              <a:spcBef>
                <a:spcPts val="0"/>
              </a:spcBef>
              <a:spcAft>
                <a:spcPts val="0"/>
              </a:spcAft>
              <a:buNone/>
            </a:pPr>
            <a:r>
              <a:rPr lang="en-US" sz="1700" b="1">
                <a:solidFill>
                  <a:schemeClr val="dk1"/>
                </a:solidFill>
                <a:latin typeface="Roboto Condensed"/>
                <a:ea typeface="Roboto Condensed"/>
                <a:cs typeface="Roboto Condensed"/>
                <a:sym typeface="Roboto Condensed"/>
              </a:rPr>
              <a:t>WHY PARTICIPATE IN THE PROGRAM? </a:t>
            </a:r>
            <a:br>
              <a:rPr lang="en-US" sz="1700">
                <a:solidFill>
                  <a:schemeClr val="dk1"/>
                </a:solidFill>
                <a:latin typeface="Roboto Condensed"/>
                <a:ea typeface="Roboto Condensed"/>
                <a:cs typeface="Roboto Condensed"/>
                <a:sym typeface="Roboto Condensed"/>
              </a:rPr>
            </a:br>
            <a:endParaRPr sz="1700">
              <a:solidFill>
                <a:schemeClr val="dk1"/>
              </a:solidFill>
              <a:latin typeface="Roboto Condensed"/>
              <a:ea typeface="Roboto Condensed"/>
              <a:cs typeface="Roboto Condensed"/>
              <a:sym typeface="Roboto Condensed"/>
            </a:endParaRPr>
          </a:p>
          <a:p>
            <a:pPr marL="457200" lvl="0" indent="-336550" algn="l" rtl="0">
              <a:lnSpc>
                <a:spcPct val="115000"/>
              </a:lnSpc>
              <a:spcBef>
                <a:spcPts val="0"/>
              </a:spcBef>
              <a:spcAft>
                <a:spcPts val="0"/>
              </a:spcAft>
              <a:buClr>
                <a:schemeClr val="dk1"/>
              </a:buClr>
              <a:buSzPts val="1700"/>
              <a:buFont typeface="Roboto Condensed"/>
              <a:buChar char="●"/>
            </a:pPr>
            <a:r>
              <a:rPr lang="en-US" sz="1700">
                <a:solidFill>
                  <a:schemeClr val="dk1"/>
                </a:solidFill>
                <a:latin typeface="Roboto Condensed"/>
                <a:ea typeface="Roboto Condensed"/>
                <a:cs typeface="Roboto Condensed"/>
                <a:sym typeface="Roboto Condensed"/>
              </a:rPr>
              <a:t>Contribute to the restoration of New York Harbor’s ecosystem</a:t>
            </a:r>
            <a:endParaRPr sz="1700">
              <a:solidFill>
                <a:schemeClr val="dk1"/>
              </a:solidFill>
              <a:latin typeface="Roboto Condensed"/>
              <a:ea typeface="Roboto Condensed"/>
              <a:cs typeface="Roboto Condensed"/>
              <a:sym typeface="Roboto Condensed"/>
            </a:endParaRPr>
          </a:p>
          <a:p>
            <a:pPr marL="0" lvl="0" indent="0" algn="l" rtl="0">
              <a:lnSpc>
                <a:spcPct val="115000"/>
              </a:lnSpc>
              <a:spcBef>
                <a:spcPts val="0"/>
              </a:spcBef>
              <a:spcAft>
                <a:spcPts val="0"/>
              </a:spcAft>
              <a:buNone/>
            </a:pPr>
            <a:endParaRPr sz="1700">
              <a:solidFill>
                <a:schemeClr val="dk1"/>
              </a:solidFill>
              <a:latin typeface="Roboto Condensed"/>
              <a:ea typeface="Roboto Condensed"/>
              <a:cs typeface="Roboto Condensed"/>
              <a:sym typeface="Roboto Condensed"/>
            </a:endParaRPr>
          </a:p>
          <a:p>
            <a:pPr marL="457200" lvl="0" indent="-336550" algn="l" rtl="0">
              <a:lnSpc>
                <a:spcPct val="115000"/>
              </a:lnSpc>
              <a:spcBef>
                <a:spcPts val="0"/>
              </a:spcBef>
              <a:spcAft>
                <a:spcPts val="0"/>
              </a:spcAft>
              <a:buClr>
                <a:schemeClr val="dk1"/>
              </a:buClr>
              <a:buSzPts val="1700"/>
              <a:buFont typeface="Roboto Condensed"/>
              <a:buChar char="●"/>
            </a:pPr>
            <a:r>
              <a:rPr lang="en-US" sz="1700">
                <a:solidFill>
                  <a:schemeClr val="dk1"/>
                </a:solidFill>
                <a:latin typeface="Roboto Condensed"/>
                <a:ea typeface="Roboto Condensed"/>
                <a:cs typeface="Roboto Condensed"/>
                <a:sym typeface="Roboto Condensed"/>
              </a:rPr>
              <a:t>Join a community of like minded individuals interested in climate and sustainability</a:t>
            </a:r>
            <a:endParaRPr sz="1700">
              <a:solidFill>
                <a:schemeClr val="dk1"/>
              </a:solidFill>
              <a:latin typeface="Roboto Condensed"/>
              <a:ea typeface="Roboto Condensed"/>
              <a:cs typeface="Roboto Condensed"/>
              <a:sym typeface="Roboto Condensed"/>
            </a:endParaRPr>
          </a:p>
          <a:p>
            <a:pPr marL="0" lvl="0" indent="0" algn="l" rtl="0">
              <a:lnSpc>
                <a:spcPct val="115000"/>
              </a:lnSpc>
              <a:spcBef>
                <a:spcPts val="0"/>
              </a:spcBef>
              <a:spcAft>
                <a:spcPts val="0"/>
              </a:spcAft>
              <a:buNone/>
            </a:pPr>
            <a:endParaRPr sz="1700">
              <a:solidFill>
                <a:schemeClr val="dk1"/>
              </a:solidFill>
              <a:latin typeface="Roboto Condensed"/>
              <a:ea typeface="Roboto Condensed"/>
              <a:cs typeface="Roboto Condensed"/>
              <a:sym typeface="Roboto Condensed"/>
            </a:endParaRPr>
          </a:p>
        </p:txBody>
      </p:sp>
      <p:pic>
        <p:nvPicPr>
          <p:cNvPr id="233" name="Google Shape;233;p30"/>
          <p:cNvPicPr preferRelativeResize="0"/>
          <p:nvPr/>
        </p:nvPicPr>
        <p:blipFill>
          <a:blip r:embed="rId3">
            <a:alphaModFix/>
          </a:blip>
          <a:stretch>
            <a:fillRect/>
          </a:stretch>
        </p:blipFill>
        <p:spPr>
          <a:xfrm>
            <a:off x="641875" y="-262102"/>
            <a:ext cx="2668877" cy="2199030"/>
          </a:xfrm>
          <a:prstGeom prst="rect">
            <a:avLst/>
          </a:prstGeom>
          <a:noFill/>
          <a:ln>
            <a:noFill/>
          </a:ln>
        </p:spPr>
      </p:pic>
      <p:pic>
        <p:nvPicPr>
          <p:cNvPr id="234" name="Google Shape;234;p30"/>
          <p:cNvPicPr preferRelativeResize="0"/>
          <p:nvPr/>
        </p:nvPicPr>
        <p:blipFill>
          <a:blip r:embed="rId4">
            <a:alphaModFix/>
          </a:blip>
          <a:stretch>
            <a:fillRect/>
          </a:stretch>
        </p:blipFill>
        <p:spPr>
          <a:xfrm>
            <a:off x="641875" y="2198157"/>
            <a:ext cx="2668877" cy="2199041"/>
          </a:xfrm>
          <a:prstGeom prst="rect">
            <a:avLst/>
          </a:prstGeom>
          <a:noFill/>
          <a:ln>
            <a:noFill/>
          </a:ln>
        </p:spPr>
      </p:pic>
      <p:pic>
        <p:nvPicPr>
          <p:cNvPr id="235" name="Google Shape;235;p30"/>
          <p:cNvPicPr preferRelativeResize="0"/>
          <p:nvPr/>
        </p:nvPicPr>
        <p:blipFill rotWithShape="1">
          <a:blip r:embed="rId5">
            <a:alphaModFix/>
          </a:blip>
          <a:srcRect t="20250" b="16606"/>
          <a:stretch/>
        </p:blipFill>
        <p:spPr>
          <a:xfrm>
            <a:off x="605163" y="4549175"/>
            <a:ext cx="2742300" cy="23088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40"/>
        <p:cNvGrpSpPr/>
        <p:nvPr/>
      </p:nvGrpSpPr>
      <p:grpSpPr>
        <a:xfrm>
          <a:off x="0" y="0"/>
          <a:ext cx="0" cy="0"/>
          <a:chOff x="0" y="0"/>
          <a:chExt cx="0" cy="0"/>
        </a:xfrm>
      </p:grpSpPr>
      <p:sp>
        <p:nvSpPr>
          <p:cNvPr id="241" name="Google Shape;241;p31"/>
          <p:cNvSpPr/>
          <p:nvPr/>
        </p:nvSpPr>
        <p:spPr>
          <a:xfrm>
            <a:off x="-22175" y="0"/>
            <a:ext cx="9346200" cy="10263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txBox="1"/>
          <p:nvPr/>
        </p:nvSpPr>
        <p:spPr>
          <a:xfrm>
            <a:off x="303300" y="225800"/>
            <a:ext cx="88407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b="1">
                <a:solidFill>
                  <a:schemeClr val="dk1"/>
                </a:solidFill>
                <a:latin typeface="Roboto Condensed"/>
                <a:ea typeface="Roboto Condensed"/>
                <a:cs typeface="Roboto Condensed"/>
                <a:sym typeface="Roboto Condensed"/>
              </a:rPr>
              <a:t>WE HAVE MANY DIFFERENT PARTICIPANT TYPES…</a:t>
            </a:r>
            <a:endParaRPr sz="3200" b="1">
              <a:solidFill>
                <a:schemeClr val="dk1"/>
              </a:solidFill>
              <a:latin typeface="Roboto Condensed"/>
              <a:ea typeface="Roboto Condensed"/>
              <a:cs typeface="Roboto Condensed"/>
              <a:sym typeface="Roboto Condensed"/>
            </a:endParaRPr>
          </a:p>
        </p:txBody>
      </p:sp>
      <p:pic>
        <p:nvPicPr>
          <p:cNvPr id="243" name="Google Shape;243;p31"/>
          <p:cNvPicPr preferRelativeResize="0"/>
          <p:nvPr/>
        </p:nvPicPr>
        <p:blipFill rotWithShape="1">
          <a:blip r:embed="rId3">
            <a:alphaModFix/>
          </a:blip>
          <a:srcRect l="16726" t="2989" r="12008" b="2998"/>
          <a:stretch/>
        </p:blipFill>
        <p:spPr>
          <a:xfrm>
            <a:off x="227100" y="3955225"/>
            <a:ext cx="2013900" cy="2000400"/>
          </a:xfrm>
          <a:prstGeom prst="ellipse">
            <a:avLst/>
          </a:prstGeom>
          <a:noFill/>
          <a:ln w="76200" cap="flat" cmpd="sng">
            <a:solidFill>
              <a:srgbClr val="A0D0CB"/>
            </a:solidFill>
            <a:prstDash val="solid"/>
            <a:round/>
            <a:headEnd type="none" w="sm" len="sm"/>
            <a:tailEnd type="none" w="sm" len="sm"/>
          </a:ln>
        </p:spPr>
      </p:pic>
      <p:sp>
        <p:nvSpPr>
          <p:cNvPr id="244" name="Google Shape;244;p31"/>
          <p:cNvSpPr txBox="1"/>
          <p:nvPr/>
        </p:nvSpPr>
        <p:spPr>
          <a:xfrm>
            <a:off x="2313250" y="1548838"/>
            <a:ext cx="2013900" cy="460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700" b="1">
                <a:solidFill>
                  <a:schemeClr val="dk1"/>
                </a:solidFill>
                <a:latin typeface="Roboto Condensed"/>
                <a:ea typeface="Roboto Condensed"/>
                <a:cs typeface="Roboto Condensed"/>
                <a:sym typeface="Roboto Condensed"/>
              </a:rPr>
              <a:t>COMMUNITY SCIENTISTS </a:t>
            </a:r>
            <a:endParaRPr sz="2000" b="1">
              <a:solidFill>
                <a:schemeClr val="dk1"/>
              </a:solidFill>
              <a:latin typeface="Roboto Condensed"/>
              <a:ea typeface="Roboto Condensed"/>
              <a:cs typeface="Roboto Condensed"/>
              <a:sym typeface="Roboto Condensed"/>
            </a:endParaRPr>
          </a:p>
        </p:txBody>
      </p:sp>
      <p:sp>
        <p:nvSpPr>
          <p:cNvPr id="245" name="Google Shape;245;p31"/>
          <p:cNvSpPr txBox="1"/>
          <p:nvPr/>
        </p:nvSpPr>
        <p:spPr>
          <a:xfrm>
            <a:off x="2339650" y="2162050"/>
            <a:ext cx="1887000" cy="96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300">
                <a:solidFill>
                  <a:schemeClr val="dk1"/>
                </a:solidFill>
                <a:latin typeface="Roboto Condensed"/>
                <a:ea typeface="Roboto Condensed"/>
                <a:cs typeface="Roboto Condensed"/>
                <a:sym typeface="Roboto Condensed"/>
              </a:rPr>
              <a:t>Community science is public participation and collaboration in scientific research initiatives to increase scientific knowledge.</a:t>
            </a:r>
            <a:endParaRPr sz="1300">
              <a:solidFill>
                <a:schemeClr val="dk1"/>
              </a:solidFill>
              <a:latin typeface="Roboto Condensed"/>
              <a:ea typeface="Roboto Condensed"/>
              <a:cs typeface="Roboto Condensed"/>
              <a:sym typeface="Roboto Condensed"/>
            </a:endParaRPr>
          </a:p>
        </p:txBody>
      </p:sp>
      <p:pic>
        <p:nvPicPr>
          <p:cNvPr id="246" name="Google Shape;246;p31"/>
          <p:cNvPicPr preferRelativeResize="0"/>
          <p:nvPr/>
        </p:nvPicPr>
        <p:blipFill rotWithShape="1">
          <a:blip r:embed="rId4">
            <a:alphaModFix/>
          </a:blip>
          <a:srcRect l="20711" r="11247"/>
          <a:stretch/>
        </p:blipFill>
        <p:spPr>
          <a:xfrm>
            <a:off x="4737000" y="1263925"/>
            <a:ext cx="2013900" cy="1972800"/>
          </a:xfrm>
          <a:prstGeom prst="ellipse">
            <a:avLst/>
          </a:prstGeom>
          <a:noFill/>
          <a:ln w="76200" cap="flat" cmpd="sng">
            <a:solidFill>
              <a:srgbClr val="A0D0CB"/>
            </a:solidFill>
            <a:prstDash val="solid"/>
            <a:round/>
            <a:headEnd type="none" w="sm" len="sm"/>
            <a:tailEnd type="none" w="sm" len="sm"/>
          </a:ln>
        </p:spPr>
      </p:pic>
      <p:sp>
        <p:nvSpPr>
          <p:cNvPr id="247" name="Google Shape;247;p31"/>
          <p:cNvSpPr txBox="1"/>
          <p:nvPr/>
        </p:nvSpPr>
        <p:spPr>
          <a:xfrm>
            <a:off x="2398000" y="4166063"/>
            <a:ext cx="2013900" cy="460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700" b="1">
                <a:solidFill>
                  <a:schemeClr val="dk1"/>
                </a:solidFill>
                <a:latin typeface="Roboto Condensed"/>
                <a:ea typeface="Roboto Condensed"/>
                <a:cs typeface="Roboto Condensed"/>
                <a:sym typeface="Roboto Condensed"/>
              </a:rPr>
              <a:t>TEACHERS AND STUDENTS</a:t>
            </a:r>
            <a:endParaRPr sz="2000" b="1">
              <a:solidFill>
                <a:schemeClr val="dk1"/>
              </a:solidFill>
              <a:latin typeface="Roboto Condensed"/>
              <a:ea typeface="Roboto Condensed"/>
              <a:cs typeface="Roboto Condensed"/>
              <a:sym typeface="Roboto Condensed"/>
            </a:endParaRPr>
          </a:p>
        </p:txBody>
      </p:sp>
      <p:sp>
        <p:nvSpPr>
          <p:cNvPr id="248" name="Google Shape;248;p31"/>
          <p:cNvSpPr txBox="1"/>
          <p:nvPr/>
        </p:nvSpPr>
        <p:spPr>
          <a:xfrm>
            <a:off x="6932150" y="1548850"/>
            <a:ext cx="2013900" cy="460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700" b="1">
                <a:solidFill>
                  <a:schemeClr val="dk1"/>
                </a:solidFill>
                <a:latin typeface="Roboto Condensed"/>
                <a:ea typeface="Roboto Condensed"/>
                <a:cs typeface="Roboto Condensed"/>
                <a:sym typeface="Roboto Condensed"/>
              </a:rPr>
              <a:t>COMMUNITY BASED ORGANIZATIONS</a:t>
            </a:r>
            <a:endParaRPr sz="2000" b="1">
              <a:solidFill>
                <a:schemeClr val="dk1"/>
              </a:solidFill>
              <a:latin typeface="Roboto Condensed"/>
              <a:ea typeface="Roboto Condensed"/>
              <a:cs typeface="Roboto Condensed"/>
              <a:sym typeface="Roboto Condensed"/>
            </a:endParaRPr>
          </a:p>
        </p:txBody>
      </p:sp>
      <p:sp>
        <p:nvSpPr>
          <p:cNvPr id="249" name="Google Shape;249;p31"/>
          <p:cNvSpPr txBox="1"/>
          <p:nvPr/>
        </p:nvSpPr>
        <p:spPr>
          <a:xfrm>
            <a:off x="2398000" y="4713075"/>
            <a:ext cx="2013900" cy="96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300">
                <a:solidFill>
                  <a:schemeClr val="dk1"/>
                </a:solidFill>
                <a:latin typeface="Roboto Condensed"/>
                <a:ea typeface="Roboto Condensed"/>
                <a:cs typeface="Roboto Condensed"/>
                <a:sym typeface="Roboto Condensed"/>
              </a:rPr>
              <a:t>School groups can adopt ORSs and monitor them. Teachers use them as a classroom tool and bringing students out into the field. </a:t>
            </a:r>
            <a:endParaRPr sz="1300">
              <a:solidFill>
                <a:schemeClr val="dk1"/>
              </a:solidFill>
              <a:latin typeface="Roboto Condensed"/>
              <a:ea typeface="Roboto Condensed"/>
              <a:cs typeface="Roboto Condensed"/>
              <a:sym typeface="Roboto Condensed"/>
            </a:endParaRPr>
          </a:p>
        </p:txBody>
      </p:sp>
      <p:sp>
        <p:nvSpPr>
          <p:cNvPr id="250" name="Google Shape;250;p31"/>
          <p:cNvSpPr txBox="1"/>
          <p:nvPr/>
        </p:nvSpPr>
        <p:spPr>
          <a:xfrm>
            <a:off x="6932150" y="2103675"/>
            <a:ext cx="2013900" cy="80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300">
                <a:solidFill>
                  <a:schemeClr val="dk1"/>
                </a:solidFill>
                <a:latin typeface="Roboto Condensed"/>
                <a:ea typeface="Roboto Condensed"/>
                <a:cs typeface="Roboto Condensed"/>
                <a:sym typeface="Roboto Condensed"/>
              </a:rPr>
              <a:t>CBOs adopt ORSs and send us data. They also sometimes support us at our other field stations</a:t>
            </a:r>
            <a:endParaRPr sz="1300">
              <a:solidFill>
                <a:schemeClr val="dk1"/>
              </a:solidFill>
              <a:latin typeface="Roboto Condensed"/>
              <a:ea typeface="Roboto Condensed"/>
              <a:cs typeface="Roboto Condensed"/>
              <a:sym typeface="Roboto Condensed"/>
            </a:endParaRPr>
          </a:p>
        </p:txBody>
      </p:sp>
      <p:pic>
        <p:nvPicPr>
          <p:cNvPr id="251" name="Google Shape;251;p31"/>
          <p:cNvPicPr preferRelativeResize="0"/>
          <p:nvPr/>
        </p:nvPicPr>
        <p:blipFill rotWithShape="1">
          <a:blip r:embed="rId5">
            <a:alphaModFix/>
          </a:blip>
          <a:srcRect l="12085" t="3340" r="17650" b="3340"/>
          <a:stretch/>
        </p:blipFill>
        <p:spPr>
          <a:xfrm rot="-5400000">
            <a:off x="191300" y="1243825"/>
            <a:ext cx="2020800" cy="2013000"/>
          </a:xfrm>
          <a:prstGeom prst="ellipse">
            <a:avLst/>
          </a:prstGeom>
          <a:noFill/>
          <a:ln w="76200" cap="flat" cmpd="sng">
            <a:solidFill>
              <a:srgbClr val="A0D0CB"/>
            </a:solidFill>
            <a:prstDash val="solid"/>
            <a:round/>
            <a:headEnd type="none" w="sm" len="sm"/>
            <a:tailEnd type="none" w="sm" len="sm"/>
          </a:ln>
        </p:spPr>
      </p:pic>
      <p:pic>
        <p:nvPicPr>
          <p:cNvPr id="252" name="Google Shape;252;p31"/>
          <p:cNvPicPr preferRelativeResize="0"/>
          <p:nvPr/>
        </p:nvPicPr>
        <p:blipFill rotWithShape="1">
          <a:blip r:embed="rId6">
            <a:alphaModFix/>
          </a:blip>
          <a:srcRect l="3780" t="17101" r="-3780" b="-2740"/>
          <a:stretch/>
        </p:blipFill>
        <p:spPr>
          <a:xfrm>
            <a:off x="4873700" y="3969025"/>
            <a:ext cx="2013900" cy="1972800"/>
          </a:xfrm>
          <a:prstGeom prst="ellipse">
            <a:avLst/>
          </a:prstGeom>
          <a:noFill/>
          <a:ln w="76200" cap="flat" cmpd="sng">
            <a:solidFill>
              <a:srgbClr val="A0D0CB"/>
            </a:solidFill>
            <a:prstDash val="solid"/>
            <a:round/>
            <a:headEnd type="none" w="sm" len="sm"/>
            <a:tailEnd type="none" w="sm" len="sm"/>
          </a:ln>
        </p:spPr>
      </p:pic>
      <p:sp>
        <p:nvSpPr>
          <p:cNvPr id="253" name="Google Shape;253;p31"/>
          <p:cNvSpPr txBox="1"/>
          <p:nvPr/>
        </p:nvSpPr>
        <p:spPr>
          <a:xfrm>
            <a:off x="7037850" y="3861263"/>
            <a:ext cx="2013900" cy="460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700" b="1">
                <a:solidFill>
                  <a:schemeClr val="dk1"/>
                </a:solidFill>
                <a:latin typeface="Roboto Condensed"/>
                <a:ea typeface="Roboto Condensed"/>
                <a:cs typeface="Roboto Condensed"/>
                <a:sym typeface="Roboto Condensed"/>
              </a:rPr>
              <a:t>ORS AMBASSADOR</a:t>
            </a:r>
            <a:endParaRPr sz="2000" b="1">
              <a:solidFill>
                <a:schemeClr val="dk1"/>
              </a:solidFill>
              <a:latin typeface="Roboto Condensed"/>
              <a:ea typeface="Roboto Condensed"/>
              <a:cs typeface="Roboto Condensed"/>
              <a:sym typeface="Roboto Condensed"/>
            </a:endParaRPr>
          </a:p>
        </p:txBody>
      </p:sp>
      <p:sp>
        <p:nvSpPr>
          <p:cNvPr id="254" name="Google Shape;254;p31"/>
          <p:cNvSpPr txBox="1"/>
          <p:nvPr/>
        </p:nvSpPr>
        <p:spPr>
          <a:xfrm>
            <a:off x="7037850" y="4121900"/>
            <a:ext cx="2013900" cy="206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300">
                <a:solidFill>
                  <a:schemeClr val="dk1"/>
                </a:solidFill>
                <a:latin typeface="Roboto Condensed"/>
                <a:ea typeface="Roboto Condensed"/>
                <a:cs typeface="Roboto Condensed"/>
                <a:sym typeface="Roboto Condensed"/>
              </a:rPr>
              <a:t>Ambassadors will support by monitoring our restoration structures as well as maintenancing them. Additionally providing support at outreach, volunteer, and professional development events. </a:t>
            </a:r>
            <a:endParaRPr sz="1300">
              <a:solidFill>
                <a:schemeClr val="dk1"/>
              </a:solidFill>
              <a:latin typeface="Roboto Condensed"/>
              <a:ea typeface="Roboto Condensed"/>
              <a:cs typeface="Roboto Condensed"/>
              <a:sym typeface="Roboto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59"/>
        <p:cNvGrpSpPr/>
        <p:nvPr/>
      </p:nvGrpSpPr>
      <p:grpSpPr>
        <a:xfrm>
          <a:off x="0" y="0"/>
          <a:ext cx="0" cy="0"/>
          <a:chOff x="0" y="0"/>
          <a:chExt cx="0" cy="0"/>
        </a:xfrm>
      </p:grpSpPr>
      <p:pic>
        <p:nvPicPr>
          <p:cNvPr id="260" name="Google Shape;260;p32"/>
          <p:cNvPicPr preferRelativeResize="0"/>
          <p:nvPr/>
        </p:nvPicPr>
        <p:blipFill>
          <a:blip r:embed="rId3">
            <a:alphaModFix/>
          </a:blip>
          <a:stretch>
            <a:fillRect/>
          </a:stretch>
        </p:blipFill>
        <p:spPr>
          <a:xfrm>
            <a:off x="4586422" y="3439809"/>
            <a:ext cx="4557573" cy="3418191"/>
          </a:xfrm>
          <a:prstGeom prst="rect">
            <a:avLst/>
          </a:prstGeom>
          <a:noFill/>
          <a:ln>
            <a:noFill/>
          </a:ln>
        </p:spPr>
      </p:pic>
      <p:pic>
        <p:nvPicPr>
          <p:cNvPr id="261" name="Google Shape;261;p32"/>
          <p:cNvPicPr preferRelativeResize="0"/>
          <p:nvPr/>
        </p:nvPicPr>
        <p:blipFill>
          <a:blip r:embed="rId4">
            <a:alphaModFix/>
          </a:blip>
          <a:stretch>
            <a:fillRect/>
          </a:stretch>
        </p:blipFill>
        <p:spPr>
          <a:xfrm>
            <a:off x="2865525" y="904576"/>
            <a:ext cx="3949348" cy="2961976"/>
          </a:xfrm>
          <a:prstGeom prst="rect">
            <a:avLst/>
          </a:prstGeom>
          <a:noFill/>
          <a:ln>
            <a:noFill/>
          </a:ln>
        </p:spPr>
      </p:pic>
      <p:sp>
        <p:nvSpPr>
          <p:cNvPr id="262" name="Google Shape;262;p32"/>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OYSTER RESEARCH STATION MONITORING</a:t>
            </a:r>
            <a:endParaRPr sz="3200">
              <a:solidFill>
                <a:schemeClr val="dk1"/>
              </a:solidFill>
              <a:latin typeface="Oswald SemiBold"/>
              <a:ea typeface="Oswald SemiBold"/>
              <a:cs typeface="Oswald SemiBold"/>
              <a:sym typeface="Oswald SemiBold"/>
            </a:endParaRPr>
          </a:p>
        </p:txBody>
      </p:sp>
      <p:pic>
        <p:nvPicPr>
          <p:cNvPr id="264" name="Google Shape;264;p32"/>
          <p:cNvPicPr preferRelativeResize="0"/>
          <p:nvPr/>
        </p:nvPicPr>
        <p:blipFill>
          <a:blip r:embed="rId5">
            <a:alphaModFix/>
          </a:blip>
          <a:stretch>
            <a:fillRect/>
          </a:stretch>
        </p:blipFill>
        <p:spPr>
          <a:xfrm>
            <a:off x="0" y="962700"/>
            <a:ext cx="3871852" cy="2903850"/>
          </a:xfrm>
          <a:prstGeom prst="rect">
            <a:avLst/>
          </a:prstGeom>
          <a:noFill/>
          <a:ln>
            <a:noFill/>
          </a:ln>
        </p:spPr>
      </p:pic>
      <p:pic>
        <p:nvPicPr>
          <p:cNvPr id="265" name="Google Shape;265;p32"/>
          <p:cNvPicPr preferRelativeResize="0"/>
          <p:nvPr/>
        </p:nvPicPr>
        <p:blipFill>
          <a:blip r:embed="rId6">
            <a:alphaModFix/>
          </a:blip>
          <a:stretch>
            <a:fillRect/>
          </a:stretch>
        </p:blipFill>
        <p:spPr>
          <a:xfrm>
            <a:off x="-122" y="3866550"/>
            <a:ext cx="4557568" cy="2961974"/>
          </a:xfrm>
          <a:prstGeom prst="rect">
            <a:avLst/>
          </a:prstGeom>
          <a:noFill/>
          <a:ln>
            <a:noFill/>
          </a:ln>
        </p:spPr>
      </p:pic>
      <p:pic>
        <p:nvPicPr>
          <p:cNvPr id="266" name="Google Shape;266;p32"/>
          <p:cNvPicPr preferRelativeResize="0"/>
          <p:nvPr/>
        </p:nvPicPr>
        <p:blipFill>
          <a:blip r:embed="rId7">
            <a:alphaModFix/>
          </a:blip>
          <a:stretch>
            <a:fillRect/>
          </a:stretch>
        </p:blipFill>
        <p:spPr>
          <a:xfrm>
            <a:off x="6262975" y="962700"/>
            <a:ext cx="3871790" cy="2903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73"/>
        <p:cNvGrpSpPr/>
        <p:nvPr/>
      </p:nvGrpSpPr>
      <p:grpSpPr>
        <a:xfrm>
          <a:off x="0" y="0"/>
          <a:ext cx="0" cy="0"/>
          <a:chOff x="0" y="0"/>
          <a:chExt cx="0" cy="0"/>
        </a:xfrm>
      </p:grpSpPr>
      <p:pic>
        <p:nvPicPr>
          <p:cNvPr id="74" name="Google Shape;74;p15"/>
          <p:cNvPicPr preferRelativeResize="0"/>
          <p:nvPr/>
        </p:nvPicPr>
        <p:blipFill rotWithShape="1">
          <a:blip r:embed="rId3">
            <a:alphaModFix/>
          </a:blip>
          <a:srcRect l="12723" t="43847" r="53237" b="6074"/>
          <a:stretch/>
        </p:blipFill>
        <p:spPr>
          <a:xfrm>
            <a:off x="4336925" y="-76200"/>
            <a:ext cx="5706726" cy="6304923"/>
          </a:xfrm>
          <a:prstGeom prst="rect">
            <a:avLst/>
          </a:prstGeom>
          <a:noFill/>
          <a:ln>
            <a:noFill/>
          </a:ln>
        </p:spPr>
      </p:pic>
      <p:sp>
        <p:nvSpPr>
          <p:cNvPr id="75" name="Google Shape;75;p15"/>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txBox="1"/>
          <p:nvPr/>
        </p:nvSpPr>
        <p:spPr>
          <a:xfrm>
            <a:off x="311700" y="645250"/>
            <a:ext cx="8520600" cy="6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C3C56"/>
                </a:solidFill>
                <a:latin typeface="Oswald SemiBold"/>
                <a:ea typeface="Oswald SemiBold"/>
                <a:cs typeface="Oswald SemiBold"/>
                <a:sym typeface="Oswald SemiBold"/>
              </a:rPr>
              <a:t>AGENDA</a:t>
            </a:r>
            <a:endParaRPr sz="2800">
              <a:solidFill>
                <a:srgbClr val="2C3C56"/>
              </a:solidFill>
              <a:latin typeface="Oswald SemiBold"/>
              <a:ea typeface="Oswald SemiBold"/>
              <a:cs typeface="Oswald SemiBold"/>
              <a:sym typeface="Oswald SemiBold"/>
            </a:endParaRPr>
          </a:p>
        </p:txBody>
      </p:sp>
      <p:sp>
        <p:nvSpPr>
          <p:cNvPr id="77" name="Google Shape;77;p15"/>
          <p:cNvSpPr txBox="1"/>
          <p:nvPr/>
        </p:nvSpPr>
        <p:spPr>
          <a:xfrm>
            <a:off x="772600" y="2319725"/>
            <a:ext cx="5346600" cy="39090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dk1"/>
              </a:buClr>
              <a:buSzPts val="1900"/>
              <a:buFont typeface="Roboto SemiBold"/>
              <a:buChar char="●"/>
            </a:pPr>
            <a:r>
              <a:rPr lang="en-US" sz="2100">
                <a:solidFill>
                  <a:schemeClr val="dk1"/>
                </a:solidFill>
                <a:latin typeface="Roboto SemiBold"/>
                <a:ea typeface="Roboto SemiBold"/>
                <a:cs typeface="Roboto SemiBold"/>
                <a:sym typeface="Roboto SemiBold"/>
              </a:rPr>
              <a:t>Introductions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Billion Oyster Project Intro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Why Oysters?</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Oyster Research Stations</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Community Water Quality Testing</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Q+A</a:t>
            </a:r>
            <a:endParaRPr sz="21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rgbClr val="FFFFFF"/>
              </a:solidFill>
              <a:latin typeface="Roboto SemiBold"/>
              <a:ea typeface="Roboto SemiBold"/>
              <a:cs typeface="Roboto SemiBold"/>
              <a:sym typeface="Roboto SemiBold"/>
            </a:endParaRPr>
          </a:p>
          <a:p>
            <a:pPr marL="0" lvl="0" indent="0" algn="l" rtl="0">
              <a:lnSpc>
                <a:spcPct val="150000"/>
              </a:lnSpc>
              <a:spcBef>
                <a:spcPts val="0"/>
              </a:spcBef>
              <a:spcAft>
                <a:spcPts val="0"/>
              </a:spcAft>
              <a:buClr>
                <a:srgbClr val="2C3C56"/>
              </a:buClr>
              <a:buSzPts val="1100"/>
              <a:buFont typeface="Arial"/>
              <a:buNone/>
            </a:pPr>
            <a:endParaRPr sz="1800">
              <a:solidFill>
                <a:srgbClr val="FBE8AC"/>
              </a:solidFill>
              <a:latin typeface="Roboto SemiBold"/>
              <a:ea typeface="Roboto SemiBold"/>
              <a:cs typeface="Roboto SemiBold"/>
              <a:sym typeface="Roboto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71"/>
        <p:cNvGrpSpPr/>
        <p:nvPr/>
      </p:nvGrpSpPr>
      <p:grpSpPr>
        <a:xfrm>
          <a:off x="0" y="0"/>
          <a:ext cx="0" cy="0"/>
          <a:chOff x="0" y="0"/>
          <a:chExt cx="0" cy="0"/>
        </a:xfrm>
      </p:grpSpPr>
      <p:sp>
        <p:nvSpPr>
          <p:cNvPr id="272" name="Google Shape;272;p33"/>
          <p:cNvSpPr/>
          <p:nvPr/>
        </p:nvSpPr>
        <p:spPr>
          <a:xfrm>
            <a:off x="2568250" y="1258000"/>
            <a:ext cx="4114800" cy="5303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3" name="Google Shape;273;p33"/>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OYSTER RESEARCH STATION MONITORING</a:t>
            </a:r>
            <a:endParaRPr sz="3200">
              <a:solidFill>
                <a:schemeClr val="dk1"/>
              </a:solidFill>
              <a:latin typeface="Oswald SemiBold"/>
              <a:ea typeface="Oswald SemiBold"/>
              <a:cs typeface="Oswald SemiBold"/>
              <a:sym typeface="Oswald SemiBold"/>
            </a:endParaRPr>
          </a:p>
        </p:txBody>
      </p:sp>
      <p:pic>
        <p:nvPicPr>
          <p:cNvPr id="275" name="Google Shape;275;p33"/>
          <p:cNvPicPr preferRelativeResize="0"/>
          <p:nvPr/>
        </p:nvPicPr>
        <p:blipFill>
          <a:blip r:embed="rId3">
            <a:alphaModFix/>
          </a:blip>
          <a:stretch>
            <a:fillRect/>
          </a:stretch>
        </p:blipFill>
        <p:spPr>
          <a:xfrm>
            <a:off x="2566935" y="1256649"/>
            <a:ext cx="4117440" cy="5306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80"/>
        <p:cNvGrpSpPr/>
        <p:nvPr/>
      </p:nvGrpSpPr>
      <p:grpSpPr>
        <a:xfrm>
          <a:off x="0" y="0"/>
          <a:ext cx="0" cy="0"/>
          <a:chOff x="0" y="0"/>
          <a:chExt cx="0" cy="0"/>
        </a:xfrm>
      </p:grpSpPr>
      <p:sp>
        <p:nvSpPr>
          <p:cNvPr id="281" name="Google Shape;281;p34"/>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OYSTER RESEARCH STATION MONITORING</a:t>
            </a:r>
            <a:endParaRPr sz="3200">
              <a:solidFill>
                <a:schemeClr val="dk1"/>
              </a:solidFill>
              <a:latin typeface="Oswald SemiBold"/>
              <a:ea typeface="Oswald SemiBold"/>
              <a:cs typeface="Oswald SemiBold"/>
              <a:sym typeface="Oswald SemiBold"/>
            </a:endParaRPr>
          </a:p>
        </p:txBody>
      </p:sp>
      <p:pic>
        <p:nvPicPr>
          <p:cNvPr id="283" name="Google Shape;283;p34"/>
          <p:cNvPicPr preferRelativeResize="0"/>
          <p:nvPr/>
        </p:nvPicPr>
        <p:blipFill>
          <a:blip r:embed="rId3">
            <a:alphaModFix/>
          </a:blip>
          <a:stretch>
            <a:fillRect/>
          </a:stretch>
        </p:blipFill>
        <p:spPr>
          <a:xfrm>
            <a:off x="894175" y="1105400"/>
            <a:ext cx="7396100" cy="5486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88"/>
        <p:cNvGrpSpPr/>
        <p:nvPr/>
      </p:nvGrpSpPr>
      <p:grpSpPr>
        <a:xfrm>
          <a:off x="0" y="0"/>
          <a:ext cx="0" cy="0"/>
          <a:chOff x="0" y="0"/>
          <a:chExt cx="0" cy="0"/>
        </a:xfrm>
      </p:grpSpPr>
      <p:sp>
        <p:nvSpPr>
          <p:cNvPr id="289" name="Google Shape;289;p35"/>
          <p:cNvSpPr/>
          <p:nvPr/>
        </p:nvSpPr>
        <p:spPr>
          <a:xfrm>
            <a:off x="301800" y="1620313"/>
            <a:ext cx="8540400" cy="2779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0" name="Google Shape;290;p35"/>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Oyster Growth</a:t>
            </a:r>
            <a:endParaRPr sz="3200">
              <a:solidFill>
                <a:schemeClr val="dk1"/>
              </a:solidFill>
              <a:latin typeface="Oswald SemiBold"/>
              <a:ea typeface="Oswald SemiBold"/>
              <a:cs typeface="Oswald SemiBold"/>
              <a:sym typeface="Oswald SemiBold"/>
            </a:endParaRPr>
          </a:p>
        </p:txBody>
      </p:sp>
      <p:pic>
        <p:nvPicPr>
          <p:cNvPr id="292" name="Google Shape;292;p35"/>
          <p:cNvPicPr preferRelativeResize="0"/>
          <p:nvPr/>
        </p:nvPicPr>
        <p:blipFill>
          <a:blip r:embed="rId3">
            <a:alphaModFix/>
          </a:blip>
          <a:stretch>
            <a:fillRect/>
          </a:stretch>
        </p:blipFill>
        <p:spPr>
          <a:xfrm>
            <a:off x="302275" y="1621225"/>
            <a:ext cx="8539200" cy="2777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297"/>
        <p:cNvGrpSpPr/>
        <p:nvPr/>
      </p:nvGrpSpPr>
      <p:grpSpPr>
        <a:xfrm>
          <a:off x="0" y="0"/>
          <a:ext cx="0" cy="0"/>
          <a:chOff x="0" y="0"/>
          <a:chExt cx="0" cy="0"/>
        </a:xfrm>
      </p:grpSpPr>
      <p:sp>
        <p:nvSpPr>
          <p:cNvPr id="298" name="Google Shape;298;p36"/>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6"/>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Recruitment and Mortality</a:t>
            </a:r>
            <a:endParaRPr sz="3200">
              <a:solidFill>
                <a:schemeClr val="dk1"/>
              </a:solidFill>
              <a:latin typeface="Oswald SemiBold"/>
              <a:ea typeface="Oswald SemiBold"/>
              <a:cs typeface="Oswald SemiBold"/>
              <a:sym typeface="Oswald SemiBold"/>
            </a:endParaRPr>
          </a:p>
        </p:txBody>
      </p:sp>
      <p:grpSp>
        <p:nvGrpSpPr>
          <p:cNvPr id="300" name="Google Shape;300;p36"/>
          <p:cNvGrpSpPr/>
          <p:nvPr/>
        </p:nvGrpSpPr>
        <p:grpSpPr>
          <a:xfrm>
            <a:off x="889650" y="1235863"/>
            <a:ext cx="7364700" cy="2481300"/>
            <a:chOff x="301800" y="1141250"/>
            <a:chExt cx="7364700" cy="2481300"/>
          </a:xfrm>
        </p:grpSpPr>
        <p:sp>
          <p:nvSpPr>
            <p:cNvPr id="301" name="Google Shape;301;p36"/>
            <p:cNvSpPr/>
            <p:nvPr/>
          </p:nvSpPr>
          <p:spPr>
            <a:xfrm>
              <a:off x="301800" y="1141250"/>
              <a:ext cx="7364700" cy="24813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02" name="Google Shape;302;p36"/>
            <p:cNvPicPr preferRelativeResize="0"/>
            <p:nvPr/>
          </p:nvPicPr>
          <p:blipFill>
            <a:blip r:embed="rId3">
              <a:alphaModFix/>
            </a:blip>
            <a:stretch>
              <a:fillRect/>
            </a:stretch>
          </p:blipFill>
          <p:spPr>
            <a:xfrm>
              <a:off x="378000" y="1239325"/>
              <a:ext cx="7200394" cy="2319363"/>
            </a:xfrm>
            <a:prstGeom prst="rect">
              <a:avLst/>
            </a:prstGeom>
            <a:noFill/>
            <a:ln>
              <a:noFill/>
            </a:ln>
          </p:spPr>
        </p:pic>
      </p:grpSp>
      <p:grpSp>
        <p:nvGrpSpPr>
          <p:cNvPr id="303" name="Google Shape;303;p36"/>
          <p:cNvGrpSpPr/>
          <p:nvPr/>
        </p:nvGrpSpPr>
        <p:grpSpPr>
          <a:xfrm>
            <a:off x="889984" y="3885016"/>
            <a:ext cx="7365014" cy="2807926"/>
            <a:chOff x="813525" y="3823100"/>
            <a:chExt cx="7607700" cy="2947025"/>
          </a:xfrm>
        </p:grpSpPr>
        <p:sp>
          <p:nvSpPr>
            <p:cNvPr id="304" name="Google Shape;304;p36"/>
            <p:cNvSpPr/>
            <p:nvPr/>
          </p:nvSpPr>
          <p:spPr>
            <a:xfrm>
              <a:off x="813525" y="3823100"/>
              <a:ext cx="7607700" cy="2946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05" name="Google Shape;305;p36"/>
            <p:cNvPicPr preferRelativeResize="0"/>
            <p:nvPr/>
          </p:nvPicPr>
          <p:blipFill>
            <a:blip r:embed="rId4">
              <a:alphaModFix/>
            </a:blip>
            <a:stretch>
              <a:fillRect/>
            </a:stretch>
          </p:blipFill>
          <p:spPr>
            <a:xfrm>
              <a:off x="889650" y="3890729"/>
              <a:ext cx="7455351" cy="2879396"/>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10"/>
        <p:cNvGrpSpPr/>
        <p:nvPr/>
      </p:nvGrpSpPr>
      <p:grpSpPr>
        <a:xfrm>
          <a:off x="0" y="0"/>
          <a:ext cx="0" cy="0"/>
          <a:chOff x="0" y="0"/>
          <a:chExt cx="0" cy="0"/>
        </a:xfrm>
      </p:grpSpPr>
      <p:sp>
        <p:nvSpPr>
          <p:cNvPr id="311" name="Google Shape;311;p37"/>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7"/>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Biodiversity</a:t>
            </a:r>
            <a:endParaRPr sz="3200">
              <a:solidFill>
                <a:schemeClr val="dk1"/>
              </a:solidFill>
              <a:latin typeface="Oswald SemiBold"/>
              <a:ea typeface="Oswald SemiBold"/>
              <a:cs typeface="Oswald SemiBold"/>
              <a:sym typeface="Oswald SemiBold"/>
            </a:endParaRPr>
          </a:p>
        </p:txBody>
      </p:sp>
      <p:pic>
        <p:nvPicPr>
          <p:cNvPr id="313" name="Google Shape;313;p37"/>
          <p:cNvPicPr preferRelativeResize="0"/>
          <p:nvPr/>
        </p:nvPicPr>
        <p:blipFill>
          <a:blip r:embed="rId3">
            <a:alphaModFix/>
          </a:blip>
          <a:stretch>
            <a:fillRect/>
          </a:stretch>
        </p:blipFill>
        <p:spPr>
          <a:xfrm>
            <a:off x="886750" y="1194650"/>
            <a:ext cx="7632125" cy="53816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18"/>
        <p:cNvGrpSpPr/>
        <p:nvPr/>
      </p:nvGrpSpPr>
      <p:grpSpPr>
        <a:xfrm>
          <a:off x="0" y="0"/>
          <a:ext cx="0" cy="0"/>
          <a:chOff x="0" y="0"/>
          <a:chExt cx="0" cy="0"/>
        </a:xfrm>
      </p:grpSpPr>
      <p:sp>
        <p:nvSpPr>
          <p:cNvPr id="319" name="Google Shape;319;p38"/>
          <p:cNvSpPr/>
          <p:nvPr/>
        </p:nvSpPr>
        <p:spPr>
          <a:xfrm>
            <a:off x="-125" y="0"/>
            <a:ext cx="9144000" cy="9627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txBox="1"/>
          <p:nvPr/>
        </p:nvSpPr>
        <p:spPr>
          <a:xfrm>
            <a:off x="363375" y="116250"/>
            <a:ext cx="8155500" cy="73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3200">
                <a:solidFill>
                  <a:schemeClr val="dk1"/>
                </a:solidFill>
                <a:latin typeface="Oswald SemiBold"/>
                <a:ea typeface="Oswald SemiBold"/>
                <a:cs typeface="Oswald SemiBold"/>
                <a:sym typeface="Oswald SemiBold"/>
              </a:rPr>
              <a:t>Summary</a:t>
            </a:r>
            <a:endParaRPr sz="3200">
              <a:solidFill>
                <a:schemeClr val="dk1"/>
              </a:solidFill>
              <a:latin typeface="Oswald SemiBold"/>
              <a:ea typeface="Oswald SemiBold"/>
              <a:cs typeface="Oswald SemiBold"/>
              <a:sym typeface="Oswald SemiBold"/>
            </a:endParaRPr>
          </a:p>
        </p:txBody>
      </p:sp>
      <p:sp>
        <p:nvSpPr>
          <p:cNvPr id="321" name="Google Shape;321;p38"/>
          <p:cNvSpPr txBox="1"/>
          <p:nvPr/>
        </p:nvSpPr>
        <p:spPr>
          <a:xfrm>
            <a:off x="210175" y="1294575"/>
            <a:ext cx="5107500" cy="49800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Impressive first-year growth across all sites</a:t>
            </a:r>
            <a:endParaRPr sz="1800">
              <a:solidFill>
                <a:srgbClr val="FFFFFF"/>
              </a:solidFill>
              <a:latin typeface="Roboto"/>
              <a:ea typeface="Roboto"/>
              <a:cs typeface="Roboto"/>
              <a:sym typeface="Roboto"/>
            </a:endParaRPr>
          </a:p>
          <a:p>
            <a:pPr marL="457200" lvl="0" indent="-342900" algn="l"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Mortality rates are within the expected range</a:t>
            </a:r>
            <a:endParaRPr sz="1800">
              <a:solidFill>
                <a:srgbClr val="FFFFFF"/>
              </a:solidFill>
              <a:latin typeface="Roboto"/>
              <a:ea typeface="Roboto"/>
              <a:cs typeface="Roboto"/>
              <a:sym typeface="Roboto"/>
            </a:endParaRPr>
          </a:p>
          <a:p>
            <a:pPr marL="457200" lvl="0" indent="-342900" algn="l"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Amazing recruitment in our Hudson River sites </a:t>
            </a:r>
            <a:endParaRPr sz="1800">
              <a:solidFill>
                <a:srgbClr val="FFFFFF"/>
              </a:solidFill>
              <a:latin typeface="Roboto"/>
              <a:ea typeface="Roboto"/>
              <a:cs typeface="Roboto"/>
              <a:sym typeface="Roboto"/>
            </a:endParaRPr>
          </a:p>
          <a:p>
            <a:pPr marL="457200" lvl="0" indent="-342900" algn="l"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Together, these findings suggest that </a:t>
            </a:r>
            <a:r>
              <a:rPr lang="en-US" sz="1800" b="1">
                <a:solidFill>
                  <a:srgbClr val="FFFFFF"/>
                </a:solidFill>
                <a:latin typeface="Roboto"/>
                <a:ea typeface="Roboto"/>
                <a:cs typeface="Roboto"/>
                <a:sym typeface="Roboto"/>
              </a:rPr>
              <a:t>restoring a healthy, self-sustaining oysters population to New York Harbor is well within our reach</a:t>
            </a:r>
            <a:r>
              <a:rPr lang="en-US" sz="1800">
                <a:solidFill>
                  <a:srgbClr val="FFFFFF"/>
                </a:solidFill>
                <a:latin typeface="Roboto"/>
                <a:ea typeface="Roboto"/>
                <a:cs typeface="Roboto"/>
                <a:sym typeface="Roboto"/>
              </a:rPr>
              <a:t>!</a:t>
            </a:r>
            <a:endParaRPr sz="1800">
              <a:solidFill>
                <a:srgbClr val="FFFFFF"/>
              </a:solidFill>
              <a:latin typeface="Roboto"/>
              <a:ea typeface="Roboto"/>
              <a:cs typeface="Roboto"/>
              <a:sym typeface="Roboto"/>
            </a:endParaRPr>
          </a:p>
          <a:p>
            <a:pPr marL="457200" lvl="0" indent="-342900" algn="l"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Data from the Oyster Research Stations is used to inform our larger restoration efforts. </a:t>
            </a:r>
            <a:endParaRPr sz="1800">
              <a:solidFill>
                <a:srgbClr val="FFFFFF"/>
              </a:solidFill>
              <a:latin typeface="Roboto"/>
              <a:ea typeface="Roboto"/>
              <a:cs typeface="Roboto"/>
              <a:sym typeface="Roboto"/>
            </a:endParaRPr>
          </a:p>
          <a:p>
            <a:pPr marL="457200" lvl="0" indent="-342900" algn="l"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This information helps us target areas where we know deployed oysters will have the best chance to thrive for future restoration efforts</a:t>
            </a:r>
            <a:endParaRPr sz="1800">
              <a:solidFill>
                <a:srgbClr val="FFFFFF"/>
              </a:solidFill>
              <a:latin typeface="Roboto"/>
              <a:ea typeface="Roboto"/>
              <a:cs typeface="Roboto"/>
              <a:sym typeface="Roboto"/>
            </a:endParaRPr>
          </a:p>
          <a:p>
            <a:pPr marL="457200" lvl="0" indent="0" algn="just" rtl="0">
              <a:lnSpc>
                <a:spcPct val="115000"/>
              </a:lnSpc>
              <a:spcBef>
                <a:spcPts val="275"/>
              </a:spcBef>
              <a:spcAft>
                <a:spcPts val="0"/>
              </a:spcAft>
              <a:buNone/>
            </a:pPr>
            <a:endParaRPr sz="1600">
              <a:solidFill>
                <a:srgbClr val="FFFFFF"/>
              </a:solidFill>
              <a:latin typeface="Roboto"/>
              <a:ea typeface="Roboto"/>
              <a:cs typeface="Roboto"/>
              <a:sym typeface="Roboto"/>
            </a:endParaRPr>
          </a:p>
        </p:txBody>
      </p:sp>
      <p:pic>
        <p:nvPicPr>
          <p:cNvPr id="322" name="Google Shape;322;p38"/>
          <p:cNvPicPr preferRelativeResize="0"/>
          <p:nvPr/>
        </p:nvPicPr>
        <p:blipFill rotWithShape="1">
          <a:blip r:embed="rId3">
            <a:alphaModFix/>
          </a:blip>
          <a:srcRect/>
          <a:stretch/>
        </p:blipFill>
        <p:spPr>
          <a:xfrm>
            <a:off x="5330800" y="1307200"/>
            <a:ext cx="2002724" cy="1539049"/>
          </a:xfrm>
          <a:prstGeom prst="rect">
            <a:avLst/>
          </a:prstGeom>
          <a:noFill/>
          <a:ln>
            <a:noFill/>
          </a:ln>
        </p:spPr>
      </p:pic>
      <p:pic>
        <p:nvPicPr>
          <p:cNvPr id="323" name="Google Shape;323;p38"/>
          <p:cNvPicPr preferRelativeResize="0"/>
          <p:nvPr/>
        </p:nvPicPr>
        <p:blipFill rotWithShape="1">
          <a:blip r:embed="rId4">
            <a:alphaModFix/>
          </a:blip>
          <a:srcRect t="16576" b="23471"/>
          <a:stretch/>
        </p:blipFill>
        <p:spPr>
          <a:xfrm>
            <a:off x="7421850" y="3302375"/>
            <a:ext cx="1508325" cy="1205627"/>
          </a:xfrm>
          <a:prstGeom prst="rect">
            <a:avLst/>
          </a:prstGeom>
          <a:noFill/>
          <a:ln>
            <a:noFill/>
          </a:ln>
        </p:spPr>
      </p:pic>
      <p:pic>
        <p:nvPicPr>
          <p:cNvPr id="324" name="Google Shape;324;p38"/>
          <p:cNvPicPr preferRelativeResize="0"/>
          <p:nvPr/>
        </p:nvPicPr>
        <p:blipFill>
          <a:blip r:embed="rId5">
            <a:alphaModFix/>
          </a:blip>
          <a:stretch>
            <a:fillRect/>
          </a:stretch>
        </p:blipFill>
        <p:spPr>
          <a:xfrm>
            <a:off x="5594213" y="4644475"/>
            <a:ext cx="1508325" cy="2011100"/>
          </a:xfrm>
          <a:prstGeom prst="rect">
            <a:avLst/>
          </a:prstGeom>
          <a:noFill/>
          <a:ln>
            <a:noFill/>
          </a:ln>
        </p:spPr>
      </p:pic>
      <p:pic>
        <p:nvPicPr>
          <p:cNvPr id="325" name="Google Shape;325;p38"/>
          <p:cNvPicPr preferRelativeResize="0"/>
          <p:nvPr/>
        </p:nvPicPr>
        <p:blipFill rotWithShape="1">
          <a:blip r:embed="rId6">
            <a:alphaModFix/>
          </a:blip>
          <a:srcRect l="27789" t="25762" r="8442" b="10470"/>
          <a:stretch/>
        </p:blipFill>
        <p:spPr>
          <a:xfrm>
            <a:off x="5330800" y="2984875"/>
            <a:ext cx="2002724" cy="1539049"/>
          </a:xfrm>
          <a:prstGeom prst="rect">
            <a:avLst/>
          </a:prstGeom>
          <a:noFill/>
          <a:ln>
            <a:noFill/>
          </a:ln>
        </p:spPr>
      </p:pic>
      <p:pic>
        <p:nvPicPr>
          <p:cNvPr id="326" name="Google Shape;326;p38"/>
          <p:cNvPicPr preferRelativeResize="0"/>
          <p:nvPr/>
        </p:nvPicPr>
        <p:blipFill>
          <a:blip r:embed="rId7">
            <a:alphaModFix/>
          </a:blip>
          <a:stretch>
            <a:fillRect/>
          </a:stretch>
        </p:blipFill>
        <p:spPr>
          <a:xfrm>
            <a:off x="7421850" y="1154800"/>
            <a:ext cx="1508325" cy="2011100"/>
          </a:xfrm>
          <a:prstGeom prst="rect">
            <a:avLst/>
          </a:prstGeom>
          <a:noFill/>
          <a:ln>
            <a:noFill/>
          </a:ln>
        </p:spPr>
      </p:pic>
      <p:pic>
        <p:nvPicPr>
          <p:cNvPr id="327" name="Google Shape;327;p38"/>
          <p:cNvPicPr preferRelativeResize="0"/>
          <p:nvPr/>
        </p:nvPicPr>
        <p:blipFill>
          <a:blip r:embed="rId8">
            <a:alphaModFix/>
          </a:blip>
          <a:stretch>
            <a:fillRect/>
          </a:stretch>
        </p:blipFill>
        <p:spPr>
          <a:xfrm>
            <a:off x="7231975" y="4644475"/>
            <a:ext cx="1508325" cy="2011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32"/>
        <p:cNvGrpSpPr/>
        <p:nvPr/>
      </p:nvGrpSpPr>
      <p:grpSpPr>
        <a:xfrm>
          <a:off x="0" y="0"/>
          <a:ext cx="0" cy="0"/>
          <a:chOff x="0" y="0"/>
          <a:chExt cx="0" cy="0"/>
        </a:xfrm>
      </p:grpSpPr>
      <p:pic>
        <p:nvPicPr>
          <p:cNvPr id="333" name="Google Shape;333;p39"/>
          <p:cNvPicPr preferRelativeResize="0"/>
          <p:nvPr/>
        </p:nvPicPr>
        <p:blipFill rotWithShape="1">
          <a:blip r:embed="rId3">
            <a:alphaModFix/>
          </a:blip>
          <a:srcRect l="12723" t="43847" r="53237" b="6074"/>
          <a:stretch/>
        </p:blipFill>
        <p:spPr>
          <a:xfrm>
            <a:off x="4336925" y="-76200"/>
            <a:ext cx="5706726" cy="6304923"/>
          </a:xfrm>
          <a:prstGeom prst="rect">
            <a:avLst/>
          </a:prstGeom>
          <a:noFill/>
          <a:ln>
            <a:noFill/>
          </a:ln>
        </p:spPr>
      </p:pic>
      <p:sp>
        <p:nvSpPr>
          <p:cNvPr id="334" name="Google Shape;334;p39"/>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9"/>
          <p:cNvSpPr txBox="1"/>
          <p:nvPr/>
        </p:nvSpPr>
        <p:spPr>
          <a:xfrm>
            <a:off x="311700" y="645250"/>
            <a:ext cx="8520600" cy="6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C3C56"/>
                </a:solidFill>
                <a:latin typeface="Oswald SemiBold"/>
                <a:ea typeface="Oswald SemiBold"/>
                <a:cs typeface="Oswald SemiBold"/>
                <a:sym typeface="Oswald SemiBold"/>
              </a:rPr>
              <a:t>AGENDA</a:t>
            </a:r>
            <a:endParaRPr sz="2800">
              <a:solidFill>
                <a:srgbClr val="2C3C56"/>
              </a:solidFill>
              <a:latin typeface="Oswald SemiBold"/>
              <a:ea typeface="Oswald SemiBold"/>
              <a:cs typeface="Oswald SemiBold"/>
              <a:sym typeface="Oswald SemiBold"/>
            </a:endParaRPr>
          </a:p>
        </p:txBody>
      </p:sp>
      <p:sp>
        <p:nvSpPr>
          <p:cNvPr id="336" name="Google Shape;336;p39"/>
          <p:cNvSpPr txBox="1"/>
          <p:nvPr/>
        </p:nvSpPr>
        <p:spPr>
          <a:xfrm>
            <a:off x="772600" y="2319725"/>
            <a:ext cx="5346600" cy="39090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dk1"/>
              </a:buClr>
              <a:buSzPts val="1900"/>
              <a:buFont typeface="Roboto SemiBold"/>
              <a:buChar char="●"/>
            </a:pPr>
            <a:r>
              <a:rPr lang="en-US" sz="2100">
                <a:solidFill>
                  <a:schemeClr val="dk1"/>
                </a:solidFill>
                <a:latin typeface="Roboto SemiBold"/>
                <a:ea typeface="Roboto SemiBold"/>
                <a:cs typeface="Roboto SemiBold"/>
                <a:sym typeface="Roboto SemiBold"/>
              </a:rPr>
              <a:t>Introductions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Billion Oyster Project Intro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Why Oysters?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Oyster Research Stations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Community Water Quality Testing</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Q+A</a:t>
            </a:r>
            <a:endParaRPr sz="21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rgbClr val="FFFFFF"/>
              </a:solidFill>
              <a:latin typeface="Roboto SemiBold"/>
              <a:ea typeface="Roboto SemiBold"/>
              <a:cs typeface="Roboto SemiBold"/>
              <a:sym typeface="Roboto SemiBold"/>
            </a:endParaRPr>
          </a:p>
          <a:p>
            <a:pPr marL="0" lvl="0" indent="0" algn="l" rtl="0">
              <a:lnSpc>
                <a:spcPct val="150000"/>
              </a:lnSpc>
              <a:spcBef>
                <a:spcPts val="0"/>
              </a:spcBef>
              <a:spcAft>
                <a:spcPts val="0"/>
              </a:spcAft>
              <a:buClr>
                <a:srgbClr val="2C3C56"/>
              </a:buClr>
              <a:buSzPts val="1100"/>
              <a:buFont typeface="Arial"/>
              <a:buNone/>
            </a:pPr>
            <a:endParaRPr sz="1800">
              <a:solidFill>
                <a:srgbClr val="FBE8AC"/>
              </a:solidFill>
              <a:latin typeface="Roboto SemiBold"/>
              <a:ea typeface="Roboto SemiBold"/>
              <a:cs typeface="Roboto SemiBold"/>
              <a:sym typeface="Roboto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41"/>
        <p:cNvGrpSpPr/>
        <p:nvPr/>
      </p:nvGrpSpPr>
      <p:grpSpPr>
        <a:xfrm>
          <a:off x="0" y="0"/>
          <a:ext cx="0" cy="0"/>
          <a:chOff x="0" y="0"/>
          <a:chExt cx="0" cy="0"/>
        </a:xfrm>
      </p:grpSpPr>
      <p:sp>
        <p:nvSpPr>
          <p:cNvPr id="342" name="Google Shape;342;p40"/>
          <p:cNvSpPr txBox="1"/>
          <p:nvPr/>
        </p:nvSpPr>
        <p:spPr>
          <a:xfrm>
            <a:off x="4331950" y="2183300"/>
            <a:ext cx="8520600" cy="699600"/>
          </a:xfrm>
          <a:prstGeom prst="rect">
            <a:avLst/>
          </a:prstGeom>
          <a:noFill/>
          <a:ln>
            <a:noFill/>
          </a:ln>
        </p:spPr>
        <p:txBody>
          <a:bodyPr spcFirstLastPara="1" wrap="square" lIns="91425" tIns="91425" rIns="91425" bIns="91425" anchor="t" anchorCtr="0">
            <a:noAutofit/>
          </a:bodyPr>
          <a:lstStyle/>
          <a:p>
            <a:pPr marL="0" lvl="0" indent="0" algn="l" rtl="0">
              <a:lnSpc>
                <a:spcPct val="75000"/>
              </a:lnSpc>
              <a:spcBef>
                <a:spcPts val="0"/>
              </a:spcBef>
              <a:spcAft>
                <a:spcPts val="0"/>
              </a:spcAft>
              <a:buNone/>
            </a:pPr>
            <a:r>
              <a:rPr lang="en-US" sz="4500" b="1">
                <a:solidFill>
                  <a:schemeClr val="dk1"/>
                </a:solidFill>
                <a:latin typeface="Helvetica Neue"/>
                <a:ea typeface="Helvetica Neue"/>
                <a:cs typeface="Helvetica Neue"/>
                <a:sym typeface="Helvetica Neue"/>
              </a:rPr>
              <a:t>community</a:t>
            </a:r>
            <a:endParaRPr sz="4500" b="1">
              <a:solidFill>
                <a:schemeClr val="dk1"/>
              </a:solidFill>
              <a:latin typeface="Helvetica Neue"/>
              <a:ea typeface="Helvetica Neue"/>
              <a:cs typeface="Helvetica Neue"/>
              <a:sym typeface="Helvetica Neue"/>
            </a:endParaRPr>
          </a:p>
          <a:p>
            <a:pPr marL="0" lvl="0" indent="0" algn="l" rtl="0">
              <a:lnSpc>
                <a:spcPct val="75000"/>
              </a:lnSpc>
              <a:spcBef>
                <a:spcPts val="0"/>
              </a:spcBef>
              <a:spcAft>
                <a:spcPts val="0"/>
              </a:spcAft>
              <a:buNone/>
            </a:pPr>
            <a:r>
              <a:rPr lang="en-US" sz="4500" b="1">
                <a:solidFill>
                  <a:schemeClr val="dk1"/>
                </a:solidFill>
                <a:latin typeface="Helvetica Neue"/>
                <a:ea typeface="Helvetica Neue"/>
                <a:cs typeface="Helvetica Neue"/>
                <a:sym typeface="Helvetica Neue"/>
              </a:rPr>
              <a:t>water</a:t>
            </a:r>
            <a:br>
              <a:rPr lang="en-US" sz="4500" b="1">
                <a:solidFill>
                  <a:schemeClr val="dk1"/>
                </a:solidFill>
                <a:latin typeface="Helvetica Neue"/>
                <a:ea typeface="Helvetica Neue"/>
                <a:cs typeface="Helvetica Neue"/>
                <a:sym typeface="Helvetica Neue"/>
              </a:rPr>
            </a:br>
            <a:r>
              <a:rPr lang="en-US" sz="4500" b="1">
                <a:solidFill>
                  <a:schemeClr val="dk1"/>
                </a:solidFill>
                <a:latin typeface="Helvetica Neue"/>
                <a:ea typeface="Helvetica Neue"/>
                <a:cs typeface="Helvetica Neue"/>
                <a:sym typeface="Helvetica Neue"/>
              </a:rPr>
              <a:t>quality</a:t>
            </a:r>
            <a:endParaRPr sz="4500" b="1">
              <a:solidFill>
                <a:schemeClr val="dk1"/>
              </a:solidFill>
              <a:latin typeface="Helvetica Neue"/>
              <a:ea typeface="Helvetica Neue"/>
              <a:cs typeface="Helvetica Neue"/>
              <a:sym typeface="Helvetica Neue"/>
            </a:endParaRPr>
          </a:p>
          <a:p>
            <a:pPr marL="0" lvl="0" indent="0" algn="l" rtl="0">
              <a:lnSpc>
                <a:spcPct val="75000"/>
              </a:lnSpc>
              <a:spcBef>
                <a:spcPts val="0"/>
              </a:spcBef>
              <a:spcAft>
                <a:spcPts val="0"/>
              </a:spcAft>
              <a:buNone/>
            </a:pPr>
            <a:r>
              <a:rPr lang="en-US" sz="4500" b="1">
                <a:solidFill>
                  <a:schemeClr val="dk1"/>
                </a:solidFill>
                <a:latin typeface="Helvetica Neue"/>
                <a:ea typeface="Helvetica Neue"/>
                <a:cs typeface="Helvetica Neue"/>
                <a:sym typeface="Helvetica Neue"/>
              </a:rPr>
              <a:t>testing</a:t>
            </a:r>
            <a:r>
              <a:rPr lang="en-US" sz="4500">
                <a:solidFill>
                  <a:schemeClr val="dk1"/>
                </a:solidFill>
                <a:latin typeface="Roboto Condensed"/>
                <a:ea typeface="Roboto Condensed"/>
                <a:cs typeface="Roboto Condensed"/>
                <a:sym typeface="Roboto Condensed"/>
              </a:rPr>
              <a:t> </a:t>
            </a:r>
            <a:endParaRPr sz="4500">
              <a:solidFill>
                <a:schemeClr val="dk1"/>
              </a:solidFill>
              <a:latin typeface="Roboto Condensed"/>
              <a:ea typeface="Roboto Condensed"/>
              <a:cs typeface="Roboto Condensed"/>
              <a:sym typeface="Roboto Condensed"/>
            </a:endParaRPr>
          </a:p>
        </p:txBody>
      </p:sp>
      <p:pic>
        <p:nvPicPr>
          <p:cNvPr id="343" name="Google Shape;343;p40"/>
          <p:cNvPicPr preferRelativeResize="0"/>
          <p:nvPr/>
        </p:nvPicPr>
        <p:blipFill rotWithShape="1">
          <a:blip r:embed="rId3">
            <a:alphaModFix/>
          </a:blip>
          <a:srcRect l="-9321" t="-3743" r="-4212" b="-2009"/>
          <a:stretch/>
        </p:blipFill>
        <p:spPr>
          <a:xfrm>
            <a:off x="1844500" y="1343425"/>
            <a:ext cx="2844949" cy="44373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48"/>
        <p:cNvGrpSpPr/>
        <p:nvPr/>
      </p:nvGrpSpPr>
      <p:grpSpPr>
        <a:xfrm>
          <a:off x="0" y="0"/>
          <a:ext cx="0" cy="0"/>
          <a:chOff x="0" y="0"/>
          <a:chExt cx="0" cy="0"/>
        </a:xfrm>
      </p:grpSpPr>
      <p:pic>
        <p:nvPicPr>
          <p:cNvPr id="349" name="Google Shape;349;p41"/>
          <p:cNvPicPr preferRelativeResize="0"/>
          <p:nvPr/>
        </p:nvPicPr>
        <p:blipFill>
          <a:blip r:embed="rId3">
            <a:alphaModFix/>
          </a:blip>
          <a:stretch>
            <a:fillRect/>
          </a:stretch>
        </p:blipFill>
        <p:spPr>
          <a:xfrm>
            <a:off x="216075" y="2021188"/>
            <a:ext cx="2661825" cy="1793770"/>
          </a:xfrm>
          <a:prstGeom prst="rect">
            <a:avLst/>
          </a:prstGeom>
          <a:noFill/>
          <a:ln>
            <a:noFill/>
          </a:ln>
        </p:spPr>
      </p:pic>
      <p:pic>
        <p:nvPicPr>
          <p:cNvPr id="350" name="Google Shape;350;p41"/>
          <p:cNvPicPr preferRelativeResize="0"/>
          <p:nvPr/>
        </p:nvPicPr>
        <p:blipFill>
          <a:blip r:embed="rId4">
            <a:alphaModFix/>
          </a:blip>
          <a:stretch>
            <a:fillRect/>
          </a:stretch>
        </p:blipFill>
        <p:spPr>
          <a:xfrm>
            <a:off x="2908459" y="4122958"/>
            <a:ext cx="2229054" cy="1801768"/>
          </a:xfrm>
          <a:prstGeom prst="rect">
            <a:avLst/>
          </a:prstGeom>
          <a:noFill/>
          <a:ln>
            <a:noFill/>
          </a:ln>
        </p:spPr>
      </p:pic>
      <p:pic>
        <p:nvPicPr>
          <p:cNvPr id="351" name="Google Shape;351;p41"/>
          <p:cNvPicPr preferRelativeResize="0"/>
          <p:nvPr/>
        </p:nvPicPr>
        <p:blipFill>
          <a:blip r:embed="rId5">
            <a:alphaModFix/>
          </a:blip>
          <a:stretch>
            <a:fillRect/>
          </a:stretch>
        </p:blipFill>
        <p:spPr>
          <a:xfrm>
            <a:off x="216075" y="4111639"/>
            <a:ext cx="2585978" cy="1824411"/>
          </a:xfrm>
          <a:prstGeom prst="rect">
            <a:avLst/>
          </a:prstGeom>
          <a:noFill/>
          <a:ln>
            <a:noFill/>
          </a:ln>
        </p:spPr>
      </p:pic>
      <p:pic>
        <p:nvPicPr>
          <p:cNvPr id="352" name="Google Shape;352;p41"/>
          <p:cNvPicPr preferRelativeResize="0"/>
          <p:nvPr/>
        </p:nvPicPr>
        <p:blipFill>
          <a:blip r:embed="rId6">
            <a:alphaModFix/>
          </a:blip>
          <a:stretch>
            <a:fillRect/>
          </a:stretch>
        </p:blipFill>
        <p:spPr>
          <a:xfrm>
            <a:off x="2922842" y="2021202"/>
            <a:ext cx="1782446" cy="1801761"/>
          </a:xfrm>
          <a:prstGeom prst="rect">
            <a:avLst/>
          </a:prstGeom>
          <a:noFill/>
          <a:ln>
            <a:noFill/>
          </a:ln>
        </p:spPr>
      </p:pic>
      <p:pic>
        <p:nvPicPr>
          <p:cNvPr id="353" name="Google Shape;353;p41"/>
          <p:cNvPicPr preferRelativeResize="0"/>
          <p:nvPr/>
        </p:nvPicPr>
        <p:blipFill>
          <a:blip r:embed="rId7">
            <a:alphaModFix/>
          </a:blip>
          <a:stretch>
            <a:fillRect/>
          </a:stretch>
        </p:blipFill>
        <p:spPr>
          <a:xfrm>
            <a:off x="5243932" y="4111637"/>
            <a:ext cx="1731656" cy="1824424"/>
          </a:xfrm>
          <a:prstGeom prst="rect">
            <a:avLst/>
          </a:prstGeom>
          <a:noFill/>
          <a:ln>
            <a:noFill/>
          </a:ln>
        </p:spPr>
      </p:pic>
      <p:pic>
        <p:nvPicPr>
          <p:cNvPr id="354" name="Google Shape;354;p41"/>
          <p:cNvPicPr preferRelativeResize="0"/>
          <p:nvPr/>
        </p:nvPicPr>
        <p:blipFill rotWithShape="1">
          <a:blip r:embed="rId8">
            <a:alphaModFix/>
          </a:blip>
          <a:srcRect l="5499" t="8432" b="22219"/>
          <a:stretch/>
        </p:blipFill>
        <p:spPr>
          <a:xfrm>
            <a:off x="7112575" y="4122950"/>
            <a:ext cx="1782450" cy="1824426"/>
          </a:xfrm>
          <a:prstGeom prst="rect">
            <a:avLst/>
          </a:prstGeom>
          <a:noFill/>
          <a:ln>
            <a:noFill/>
          </a:ln>
        </p:spPr>
      </p:pic>
      <p:pic>
        <p:nvPicPr>
          <p:cNvPr id="355" name="Google Shape;355;p41"/>
          <p:cNvPicPr preferRelativeResize="0"/>
          <p:nvPr/>
        </p:nvPicPr>
        <p:blipFill>
          <a:blip r:embed="rId9">
            <a:alphaModFix/>
          </a:blip>
          <a:stretch>
            <a:fillRect/>
          </a:stretch>
        </p:blipFill>
        <p:spPr>
          <a:xfrm>
            <a:off x="6554601" y="2021200"/>
            <a:ext cx="2340424" cy="1824425"/>
          </a:xfrm>
          <a:prstGeom prst="rect">
            <a:avLst/>
          </a:prstGeom>
          <a:noFill/>
          <a:ln>
            <a:noFill/>
          </a:ln>
        </p:spPr>
      </p:pic>
      <p:sp>
        <p:nvSpPr>
          <p:cNvPr id="356" name="Google Shape;356;p41"/>
          <p:cNvSpPr txBox="1"/>
          <p:nvPr/>
        </p:nvSpPr>
        <p:spPr>
          <a:xfrm>
            <a:off x="272725" y="365902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DISSOLVED OXYGEN</a:t>
            </a:r>
            <a:endParaRPr sz="1600" b="1">
              <a:solidFill>
                <a:srgbClr val="FFFFFF"/>
              </a:solidFill>
              <a:highlight>
                <a:srgbClr val="000000"/>
              </a:highlight>
            </a:endParaRPr>
          </a:p>
        </p:txBody>
      </p:sp>
      <p:sp>
        <p:nvSpPr>
          <p:cNvPr id="357" name="Google Shape;357;p41"/>
          <p:cNvSpPr txBox="1"/>
          <p:nvPr/>
        </p:nvSpPr>
        <p:spPr>
          <a:xfrm>
            <a:off x="234813" y="574937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OIL/PETROLEUM</a:t>
            </a:r>
            <a:endParaRPr sz="1600" b="1">
              <a:solidFill>
                <a:srgbClr val="FFFFFF"/>
              </a:solidFill>
              <a:highlight>
                <a:srgbClr val="000000"/>
              </a:highlight>
            </a:endParaRPr>
          </a:p>
        </p:txBody>
      </p:sp>
      <p:sp>
        <p:nvSpPr>
          <p:cNvPr id="358" name="Google Shape;358;p41"/>
          <p:cNvSpPr txBox="1"/>
          <p:nvPr/>
        </p:nvSpPr>
        <p:spPr>
          <a:xfrm>
            <a:off x="6532700" y="365902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LITTER/DEBRIS</a:t>
            </a:r>
            <a:endParaRPr sz="1600" b="1">
              <a:solidFill>
                <a:srgbClr val="FFFFFF"/>
              </a:solidFill>
              <a:highlight>
                <a:srgbClr val="000000"/>
              </a:highlight>
            </a:endParaRPr>
          </a:p>
        </p:txBody>
      </p:sp>
      <p:sp>
        <p:nvSpPr>
          <p:cNvPr id="359" name="Google Shape;359;p41"/>
          <p:cNvSpPr txBox="1"/>
          <p:nvPr/>
        </p:nvSpPr>
        <p:spPr>
          <a:xfrm>
            <a:off x="2748738" y="574937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CHEMICAL WASTE</a:t>
            </a:r>
            <a:endParaRPr sz="1600" b="1">
              <a:solidFill>
                <a:srgbClr val="FFFFFF"/>
              </a:solidFill>
              <a:highlight>
                <a:srgbClr val="000000"/>
              </a:highlight>
            </a:endParaRPr>
          </a:p>
        </p:txBody>
      </p:sp>
      <p:sp>
        <p:nvSpPr>
          <p:cNvPr id="360" name="Google Shape;360;p41"/>
          <p:cNvSpPr txBox="1"/>
          <p:nvPr/>
        </p:nvSpPr>
        <p:spPr>
          <a:xfrm>
            <a:off x="4835513" y="574937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BACTERIA/ALGAE</a:t>
            </a:r>
            <a:endParaRPr sz="1600" b="1">
              <a:solidFill>
                <a:srgbClr val="FFFFFF"/>
              </a:solidFill>
              <a:highlight>
                <a:srgbClr val="000000"/>
              </a:highlight>
            </a:endParaRPr>
          </a:p>
        </p:txBody>
      </p:sp>
      <p:sp>
        <p:nvSpPr>
          <p:cNvPr id="361" name="Google Shape;361;p41"/>
          <p:cNvSpPr txBox="1"/>
          <p:nvPr/>
        </p:nvSpPr>
        <p:spPr>
          <a:xfrm>
            <a:off x="6729550" y="574937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TURBIDITY</a:t>
            </a:r>
            <a:endParaRPr sz="1600" b="1">
              <a:solidFill>
                <a:srgbClr val="FFFFFF"/>
              </a:solidFill>
              <a:highlight>
                <a:srgbClr val="000000"/>
              </a:highlight>
            </a:endParaRPr>
          </a:p>
        </p:txBody>
      </p:sp>
      <p:sp>
        <p:nvSpPr>
          <p:cNvPr id="362" name="Google Shape;362;p41"/>
          <p:cNvSpPr/>
          <p:nvPr/>
        </p:nvSpPr>
        <p:spPr>
          <a:xfrm>
            <a:off x="4753200" y="2025250"/>
            <a:ext cx="1731600" cy="17937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63" name="Google Shape;363;p41"/>
          <p:cNvPicPr preferRelativeResize="0"/>
          <p:nvPr/>
        </p:nvPicPr>
        <p:blipFill>
          <a:blip r:embed="rId10">
            <a:alphaModFix/>
          </a:blip>
          <a:stretch>
            <a:fillRect/>
          </a:stretch>
        </p:blipFill>
        <p:spPr>
          <a:xfrm>
            <a:off x="4750250" y="2417250"/>
            <a:ext cx="1731601" cy="1105267"/>
          </a:xfrm>
          <a:prstGeom prst="rect">
            <a:avLst/>
          </a:prstGeom>
          <a:noFill/>
          <a:ln>
            <a:noFill/>
          </a:ln>
        </p:spPr>
      </p:pic>
      <p:sp>
        <p:nvSpPr>
          <p:cNvPr id="364" name="Google Shape;364;p41"/>
          <p:cNvSpPr txBox="1"/>
          <p:nvPr/>
        </p:nvSpPr>
        <p:spPr>
          <a:xfrm>
            <a:off x="2589025" y="366422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NUTRIENTS</a:t>
            </a:r>
            <a:endParaRPr sz="1600" b="1">
              <a:solidFill>
                <a:srgbClr val="FFFFFF"/>
              </a:solidFill>
              <a:highlight>
                <a:srgbClr val="000000"/>
              </a:highlight>
            </a:endParaRPr>
          </a:p>
        </p:txBody>
      </p:sp>
      <p:sp>
        <p:nvSpPr>
          <p:cNvPr id="365" name="Google Shape;365;p41"/>
          <p:cNvSpPr txBox="1"/>
          <p:nvPr/>
        </p:nvSpPr>
        <p:spPr>
          <a:xfrm>
            <a:off x="4344750" y="3669888"/>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pH</a:t>
            </a:r>
            <a:endParaRPr sz="1600" b="1">
              <a:solidFill>
                <a:srgbClr val="FFFFFF"/>
              </a:solidFill>
              <a:highlight>
                <a:srgbClr val="000000"/>
              </a:highlight>
            </a:endParaRPr>
          </a:p>
        </p:txBody>
      </p:sp>
      <p:sp>
        <p:nvSpPr>
          <p:cNvPr id="366" name="Google Shape;366;p41"/>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1"/>
          <p:cNvSpPr txBox="1"/>
          <p:nvPr/>
        </p:nvSpPr>
        <p:spPr>
          <a:xfrm>
            <a:off x="216075" y="696000"/>
            <a:ext cx="581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What is water quality?</a:t>
            </a:r>
            <a:endParaRPr sz="3200">
              <a:solidFill>
                <a:srgbClr val="20124D"/>
              </a:solidFill>
              <a:latin typeface="Oswald SemiBold"/>
              <a:ea typeface="Oswald SemiBold"/>
              <a:cs typeface="Oswald SemiBold"/>
              <a:sym typeface="Oswald SemiBo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72"/>
        <p:cNvGrpSpPr/>
        <p:nvPr/>
      </p:nvGrpSpPr>
      <p:grpSpPr>
        <a:xfrm>
          <a:off x="0" y="0"/>
          <a:ext cx="0" cy="0"/>
          <a:chOff x="0" y="0"/>
          <a:chExt cx="0" cy="0"/>
        </a:xfrm>
      </p:grpSpPr>
      <p:sp>
        <p:nvSpPr>
          <p:cNvPr id="373" name="Google Shape;373;p42"/>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2"/>
          <p:cNvSpPr txBox="1"/>
          <p:nvPr/>
        </p:nvSpPr>
        <p:spPr>
          <a:xfrm>
            <a:off x="216075" y="638150"/>
            <a:ext cx="848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CWQT only tests for enterococcus</a:t>
            </a:r>
            <a:endParaRPr sz="3200">
              <a:solidFill>
                <a:srgbClr val="20124D"/>
              </a:solidFill>
              <a:latin typeface="Oswald SemiBold"/>
              <a:ea typeface="Oswald SemiBold"/>
              <a:cs typeface="Oswald SemiBold"/>
              <a:sym typeface="Oswald SemiBold"/>
            </a:endParaRPr>
          </a:p>
        </p:txBody>
      </p:sp>
      <p:pic>
        <p:nvPicPr>
          <p:cNvPr id="375" name="Google Shape;375;p42"/>
          <p:cNvPicPr preferRelativeResize="0"/>
          <p:nvPr/>
        </p:nvPicPr>
        <p:blipFill rotWithShape="1">
          <a:blip r:embed="rId3">
            <a:alphaModFix/>
          </a:blip>
          <a:srcRect l="4660" t="4148" r="11524" b="6629"/>
          <a:stretch/>
        </p:blipFill>
        <p:spPr>
          <a:xfrm>
            <a:off x="6073950" y="2253750"/>
            <a:ext cx="2757159" cy="3428099"/>
          </a:xfrm>
          <a:prstGeom prst="rect">
            <a:avLst/>
          </a:prstGeom>
          <a:noFill/>
          <a:ln>
            <a:noFill/>
          </a:ln>
        </p:spPr>
      </p:pic>
      <p:sp>
        <p:nvSpPr>
          <p:cNvPr id="376" name="Google Shape;376;p42"/>
          <p:cNvSpPr txBox="1"/>
          <p:nvPr/>
        </p:nvSpPr>
        <p:spPr>
          <a:xfrm>
            <a:off x="198650" y="2234525"/>
            <a:ext cx="5547000" cy="34281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275"/>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Enterococcus is a family of bacteria that lives in the intestinal tracts of warm-blooded animals</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When found in water, it is a fecal indicator which tells you that there is poop in the water</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b="1">
                <a:solidFill>
                  <a:srgbClr val="FFFFFF"/>
                </a:solidFill>
                <a:latin typeface="Roboto"/>
                <a:ea typeface="Roboto"/>
                <a:cs typeface="Roboto"/>
                <a:sym typeface="Roboto"/>
              </a:rPr>
              <a:t>Fecal bacteria can be harmful to human health, and prevent safe primary contact, making activities like swimming and wading more risky</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Enterococcus has a higher tolerance to salt water compared to other fecal indicators like e coli</a:t>
            </a:r>
            <a:endParaRPr sz="1600">
              <a:solidFill>
                <a:srgbClr val="FFFFFF"/>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0D0CB"/>
        </a:solidFill>
        <a:effectLst/>
      </p:bgPr>
    </p:bg>
    <p:spTree>
      <p:nvGrpSpPr>
        <p:cNvPr id="1" name="Shape 82"/>
        <p:cNvGrpSpPr/>
        <p:nvPr/>
      </p:nvGrpSpPr>
      <p:grpSpPr>
        <a:xfrm>
          <a:off x="0" y="0"/>
          <a:ext cx="0" cy="0"/>
          <a:chOff x="0" y="0"/>
          <a:chExt cx="0" cy="0"/>
        </a:xfrm>
      </p:grpSpPr>
      <p:sp>
        <p:nvSpPr>
          <p:cNvPr id="83" name="Google Shape;83;p16"/>
          <p:cNvSpPr txBox="1"/>
          <p:nvPr/>
        </p:nvSpPr>
        <p:spPr>
          <a:xfrm>
            <a:off x="3536325" y="864675"/>
            <a:ext cx="5383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700">
                <a:solidFill>
                  <a:srgbClr val="EA6157"/>
                </a:solidFill>
                <a:latin typeface="Oswald Medium"/>
                <a:ea typeface="Oswald Medium"/>
                <a:cs typeface="Oswald Medium"/>
                <a:sym typeface="Oswald Medium"/>
              </a:rPr>
              <a:t>WHAT IS</a:t>
            </a:r>
            <a:endParaRPr sz="3700">
              <a:solidFill>
                <a:srgbClr val="EA6157"/>
              </a:solidFill>
              <a:latin typeface="Oswald Medium"/>
              <a:ea typeface="Oswald Medium"/>
              <a:cs typeface="Oswald Medium"/>
              <a:sym typeface="Oswald Medium"/>
            </a:endParaRPr>
          </a:p>
          <a:p>
            <a:pPr marL="0" lvl="0" indent="0" algn="l" rtl="0">
              <a:spcBef>
                <a:spcPts val="0"/>
              </a:spcBef>
              <a:spcAft>
                <a:spcPts val="0"/>
              </a:spcAft>
              <a:buNone/>
            </a:pPr>
            <a:r>
              <a:rPr lang="en-US" sz="3700">
                <a:solidFill>
                  <a:srgbClr val="EA6157"/>
                </a:solidFill>
                <a:latin typeface="Oswald Medium"/>
                <a:ea typeface="Oswald Medium"/>
                <a:cs typeface="Oswald Medium"/>
                <a:sym typeface="Oswald Medium"/>
              </a:rPr>
              <a:t>BILLION OYSTER PROJECT?</a:t>
            </a:r>
            <a:endParaRPr sz="3700">
              <a:solidFill>
                <a:srgbClr val="EA6157"/>
              </a:solidFill>
              <a:latin typeface="Oswald Medium"/>
              <a:ea typeface="Oswald Medium"/>
              <a:cs typeface="Oswald Medium"/>
              <a:sym typeface="Oswald Medium"/>
            </a:endParaRPr>
          </a:p>
        </p:txBody>
      </p:sp>
      <p:sp>
        <p:nvSpPr>
          <p:cNvPr id="84" name="Google Shape;84;p16"/>
          <p:cNvSpPr txBox="1"/>
          <p:nvPr/>
        </p:nvSpPr>
        <p:spPr>
          <a:xfrm>
            <a:off x="3614550" y="2145500"/>
            <a:ext cx="4920000" cy="3573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rgbClr val="2C3C56"/>
              </a:buClr>
              <a:buSzPts val="1100"/>
              <a:buFont typeface="Arial"/>
              <a:buNone/>
            </a:pPr>
            <a:r>
              <a:rPr lang="en-US" sz="1800">
                <a:solidFill>
                  <a:srgbClr val="2C3C56"/>
                </a:solidFill>
                <a:latin typeface="Roboto Condensed"/>
                <a:ea typeface="Roboto Condensed"/>
                <a:cs typeface="Roboto Condensed"/>
                <a:sym typeface="Roboto Condensed"/>
              </a:rPr>
              <a:t>Billion Oyster Project (BOP) is an ecosystem restoration and public education project aimed at restoring a sustainable oyster population and re-igniting a passion and appreciation for New York Harbor by engaging New Yorkers directly in the work of restoring one billion oysters to the estuary by 2035. </a:t>
            </a:r>
            <a:endParaRPr sz="1800">
              <a:solidFill>
                <a:srgbClr val="2C3C56"/>
              </a:solidFill>
              <a:latin typeface="Roboto Condensed"/>
              <a:ea typeface="Roboto Condensed"/>
              <a:cs typeface="Roboto Condensed"/>
              <a:sym typeface="Roboto Condensed"/>
            </a:endParaRPr>
          </a:p>
        </p:txBody>
      </p:sp>
      <p:pic>
        <p:nvPicPr>
          <p:cNvPr id="85" name="Google Shape;85;p16"/>
          <p:cNvPicPr preferRelativeResize="0"/>
          <p:nvPr/>
        </p:nvPicPr>
        <p:blipFill>
          <a:blip r:embed="rId3">
            <a:alphaModFix/>
          </a:blip>
          <a:stretch>
            <a:fillRect/>
          </a:stretch>
        </p:blipFill>
        <p:spPr>
          <a:xfrm>
            <a:off x="476421" y="0"/>
            <a:ext cx="2849541" cy="2145496"/>
          </a:xfrm>
          <a:prstGeom prst="rect">
            <a:avLst/>
          </a:prstGeom>
          <a:noFill/>
          <a:ln>
            <a:noFill/>
          </a:ln>
        </p:spPr>
      </p:pic>
      <p:pic>
        <p:nvPicPr>
          <p:cNvPr id="86" name="Google Shape;86;p16"/>
          <p:cNvPicPr preferRelativeResize="0"/>
          <p:nvPr/>
        </p:nvPicPr>
        <p:blipFill>
          <a:blip r:embed="rId4">
            <a:alphaModFix/>
          </a:blip>
          <a:stretch>
            <a:fillRect/>
          </a:stretch>
        </p:blipFill>
        <p:spPr>
          <a:xfrm>
            <a:off x="476421" y="2369073"/>
            <a:ext cx="2849541" cy="2145496"/>
          </a:xfrm>
          <a:prstGeom prst="rect">
            <a:avLst/>
          </a:prstGeom>
          <a:noFill/>
          <a:ln>
            <a:noFill/>
          </a:ln>
        </p:spPr>
      </p:pic>
      <p:pic>
        <p:nvPicPr>
          <p:cNvPr id="87" name="Google Shape;87;p16"/>
          <p:cNvPicPr preferRelativeResize="0"/>
          <p:nvPr/>
        </p:nvPicPr>
        <p:blipFill rotWithShape="1">
          <a:blip r:embed="rId5">
            <a:alphaModFix/>
          </a:blip>
          <a:srcRect t="24579" b="18469"/>
          <a:stretch/>
        </p:blipFill>
        <p:spPr>
          <a:xfrm>
            <a:off x="460313" y="4738122"/>
            <a:ext cx="2802608" cy="211988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81"/>
        <p:cNvGrpSpPr/>
        <p:nvPr/>
      </p:nvGrpSpPr>
      <p:grpSpPr>
        <a:xfrm>
          <a:off x="0" y="0"/>
          <a:ext cx="0" cy="0"/>
          <a:chOff x="0" y="0"/>
          <a:chExt cx="0" cy="0"/>
        </a:xfrm>
      </p:grpSpPr>
      <p:sp>
        <p:nvSpPr>
          <p:cNvPr id="382" name="Google Shape;382;p43"/>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3"/>
          <p:cNvSpPr txBox="1"/>
          <p:nvPr/>
        </p:nvSpPr>
        <p:spPr>
          <a:xfrm>
            <a:off x="110275" y="271925"/>
            <a:ext cx="86808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63747"/>
                </a:solidFill>
                <a:latin typeface="Oswald SemiBold"/>
                <a:ea typeface="Oswald SemiBold"/>
                <a:cs typeface="Oswald SemiBold"/>
                <a:sym typeface="Oswald SemiBold"/>
              </a:rPr>
              <a:t>How does enterococcus get into the Harbor?</a:t>
            </a:r>
            <a:br>
              <a:rPr lang="en-US" sz="3200">
                <a:solidFill>
                  <a:srgbClr val="263747"/>
                </a:solidFill>
                <a:latin typeface="Oswald SemiBold"/>
                <a:ea typeface="Oswald SemiBold"/>
                <a:cs typeface="Oswald SemiBold"/>
                <a:sym typeface="Oswald SemiBold"/>
              </a:rPr>
            </a:br>
            <a:r>
              <a:rPr lang="en-US" sz="3200" i="1">
                <a:solidFill>
                  <a:srgbClr val="263747"/>
                </a:solidFill>
                <a:latin typeface="Oswald SemiBold"/>
                <a:ea typeface="Oswald SemiBold"/>
                <a:cs typeface="Oswald SemiBold"/>
                <a:sym typeface="Oswald SemiBold"/>
              </a:rPr>
              <a:t>Combined Sewage Overflow</a:t>
            </a:r>
            <a:endParaRPr sz="3200" i="1">
              <a:solidFill>
                <a:srgbClr val="263747"/>
              </a:solidFill>
              <a:latin typeface="Oswald SemiBold"/>
              <a:ea typeface="Oswald SemiBold"/>
              <a:cs typeface="Oswald SemiBold"/>
              <a:sym typeface="Oswald SemiBold"/>
            </a:endParaRPr>
          </a:p>
        </p:txBody>
      </p:sp>
      <p:pic>
        <p:nvPicPr>
          <p:cNvPr id="384" name="Google Shape;384;p43"/>
          <p:cNvPicPr preferRelativeResize="0"/>
          <p:nvPr/>
        </p:nvPicPr>
        <p:blipFill>
          <a:blip r:embed="rId3">
            <a:alphaModFix/>
          </a:blip>
          <a:stretch>
            <a:fillRect/>
          </a:stretch>
        </p:blipFill>
        <p:spPr>
          <a:xfrm>
            <a:off x="486600" y="2126799"/>
            <a:ext cx="8135726" cy="3432251"/>
          </a:xfrm>
          <a:prstGeom prst="rect">
            <a:avLst/>
          </a:prstGeom>
          <a:noFill/>
          <a:ln>
            <a:noFill/>
          </a:ln>
        </p:spPr>
      </p:pic>
      <p:sp>
        <p:nvSpPr>
          <p:cNvPr id="385" name="Google Shape;385;p43"/>
          <p:cNvSpPr txBox="1"/>
          <p:nvPr/>
        </p:nvSpPr>
        <p:spPr>
          <a:xfrm>
            <a:off x="486575" y="5622925"/>
            <a:ext cx="8135700" cy="28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solidFill>
                  <a:srgbClr val="333333"/>
                </a:solidFill>
                <a:highlight>
                  <a:srgbClr val="FFFFFF"/>
                </a:highlight>
              </a:rPr>
              <a:t>*If you see discharge coming from any of New York City’s 700 combined sewer outfalls (an outfall is an outlet along the waterfront connecting the City’s sewers to the open waters) </a:t>
            </a:r>
            <a:r>
              <a:rPr lang="en-US" sz="1000" b="1">
                <a:solidFill>
                  <a:srgbClr val="333333"/>
                </a:solidFill>
                <a:highlight>
                  <a:srgbClr val="FFFFFF"/>
                </a:highlight>
              </a:rPr>
              <a:t>during dry weather conditions</a:t>
            </a:r>
            <a:r>
              <a:rPr lang="en-US" sz="1000">
                <a:solidFill>
                  <a:srgbClr val="333333"/>
                </a:solidFill>
                <a:highlight>
                  <a:srgbClr val="FFFFFF"/>
                </a:highlight>
              </a:rPr>
              <a:t>, report it to </a:t>
            </a:r>
            <a:r>
              <a:rPr lang="en-US" sz="1000" b="1">
                <a:solidFill>
                  <a:srgbClr val="333333"/>
                </a:solidFill>
                <a:highlight>
                  <a:srgbClr val="FFFFFF"/>
                </a:highlight>
              </a:rPr>
              <a:t>311</a:t>
            </a:r>
            <a:r>
              <a:rPr lang="en-US" sz="1000">
                <a:solidFill>
                  <a:srgbClr val="333333"/>
                </a:solidFill>
                <a:highlight>
                  <a:srgbClr val="FFFFFF"/>
                </a:highlight>
              </a:rPr>
              <a:t> or </a:t>
            </a:r>
            <a:r>
              <a:rPr lang="en-US" sz="1000" b="1">
                <a:solidFill>
                  <a:srgbClr val="007DBD"/>
                </a:solidFill>
                <a:highlight>
                  <a:srgbClr val="FFFFFF"/>
                </a:highlight>
                <a:uFill>
                  <a:noFill/>
                </a:uFill>
                <a:hlinkClick r:id="rId4">
                  <a:extLst>
                    <a:ext uri="{A12FA001-AC4F-418D-AE19-62706E023703}">
                      <ahyp:hlinkClr xmlns:ahyp="http://schemas.microsoft.com/office/drawing/2018/hyperlinkcolor" val="tx"/>
                    </a:ext>
                  </a:extLst>
                </a:hlinkClick>
              </a:rPr>
              <a:t>file a complaint online</a:t>
            </a:r>
            <a:r>
              <a:rPr lang="en-US" sz="1000">
                <a:solidFill>
                  <a:srgbClr val="333333"/>
                </a:solidFill>
                <a:highlight>
                  <a:srgbClr val="FFFFFF"/>
                </a:highlight>
              </a:rPr>
              <a:t>. Each outfall has a sign with an identification number. Be sure to give the 311 operator the outfall number.</a:t>
            </a:r>
            <a:endParaRPr sz="1800">
              <a:solidFill>
                <a:srgbClr val="595959"/>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390"/>
        <p:cNvGrpSpPr/>
        <p:nvPr/>
      </p:nvGrpSpPr>
      <p:grpSpPr>
        <a:xfrm>
          <a:off x="0" y="0"/>
          <a:ext cx="0" cy="0"/>
          <a:chOff x="0" y="0"/>
          <a:chExt cx="0" cy="0"/>
        </a:xfrm>
      </p:grpSpPr>
      <p:sp>
        <p:nvSpPr>
          <p:cNvPr id="391" name="Google Shape;391;p44"/>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txBox="1"/>
          <p:nvPr/>
        </p:nvSpPr>
        <p:spPr>
          <a:xfrm>
            <a:off x="148900" y="651150"/>
            <a:ext cx="86808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63747"/>
                </a:solidFill>
                <a:latin typeface="Oswald SemiBold"/>
                <a:ea typeface="Oswald SemiBold"/>
                <a:cs typeface="Oswald SemiBold"/>
                <a:sym typeface="Oswald SemiBold"/>
              </a:rPr>
              <a:t>Quick shout out to geese!</a:t>
            </a:r>
            <a:endParaRPr sz="3200">
              <a:solidFill>
                <a:srgbClr val="263747"/>
              </a:solidFill>
              <a:latin typeface="Oswald SemiBold"/>
              <a:ea typeface="Oswald SemiBold"/>
              <a:cs typeface="Oswald SemiBold"/>
              <a:sym typeface="Oswald SemiBold"/>
            </a:endParaRPr>
          </a:p>
        </p:txBody>
      </p:sp>
      <p:pic>
        <p:nvPicPr>
          <p:cNvPr id="393" name="Google Shape;393;p44"/>
          <p:cNvPicPr preferRelativeResize="0"/>
          <p:nvPr/>
        </p:nvPicPr>
        <p:blipFill>
          <a:blip r:embed="rId3">
            <a:alphaModFix/>
          </a:blip>
          <a:stretch>
            <a:fillRect/>
          </a:stretch>
        </p:blipFill>
        <p:spPr>
          <a:xfrm>
            <a:off x="1942788" y="2197225"/>
            <a:ext cx="5002825" cy="3714975"/>
          </a:xfrm>
          <a:prstGeom prst="rect">
            <a:avLst/>
          </a:prstGeom>
          <a:noFill/>
          <a:ln>
            <a:noFill/>
          </a:ln>
        </p:spPr>
      </p:pic>
      <p:sp>
        <p:nvSpPr>
          <p:cNvPr id="394" name="Google Shape;394;p44"/>
          <p:cNvSpPr txBox="1"/>
          <p:nvPr/>
        </p:nvSpPr>
        <p:spPr>
          <a:xfrm>
            <a:off x="720375" y="5172025"/>
            <a:ext cx="30000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900">
                <a:solidFill>
                  <a:srgbClr val="474747"/>
                </a:solidFill>
                <a:latin typeface="Roboto"/>
                <a:ea typeface="Roboto"/>
                <a:cs typeface="Roboto"/>
                <a:sym typeface="Roboto"/>
              </a:rPr>
              <a:t>💩</a:t>
            </a:r>
            <a:endParaRPr sz="4100"/>
          </a:p>
        </p:txBody>
      </p:sp>
      <p:sp>
        <p:nvSpPr>
          <p:cNvPr id="395" name="Google Shape;395;p44"/>
          <p:cNvSpPr txBox="1"/>
          <p:nvPr/>
        </p:nvSpPr>
        <p:spPr>
          <a:xfrm>
            <a:off x="2222925" y="4755900"/>
            <a:ext cx="30000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100">
                <a:solidFill>
                  <a:srgbClr val="474747"/>
                </a:solidFill>
                <a:latin typeface="Roboto"/>
                <a:ea typeface="Roboto"/>
                <a:cs typeface="Roboto"/>
                <a:sym typeface="Roboto"/>
              </a:rPr>
              <a:t>💩</a:t>
            </a:r>
            <a:endParaRPr sz="3300"/>
          </a:p>
        </p:txBody>
      </p:sp>
      <p:sp>
        <p:nvSpPr>
          <p:cNvPr id="396" name="Google Shape;396;p44"/>
          <p:cNvSpPr txBox="1"/>
          <p:nvPr/>
        </p:nvSpPr>
        <p:spPr>
          <a:xfrm>
            <a:off x="6022600" y="4917525"/>
            <a:ext cx="30000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a:solidFill>
                  <a:srgbClr val="474747"/>
                </a:solidFill>
                <a:latin typeface="Roboto"/>
                <a:ea typeface="Roboto"/>
                <a:cs typeface="Roboto"/>
                <a:sym typeface="Roboto"/>
              </a:rPr>
              <a:t>💩</a:t>
            </a:r>
            <a:endParaRPr sz="3400"/>
          </a:p>
        </p:txBody>
      </p:sp>
      <p:sp>
        <p:nvSpPr>
          <p:cNvPr id="397" name="Google Shape;397;p44"/>
          <p:cNvSpPr txBox="1"/>
          <p:nvPr/>
        </p:nvSpPr>
        <p:spPr>
          <a:xfrm>
            <a:off x="7205925" y="5201350"/>
            <a:ext cx="30000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900">
                <a:solidFill>
                  <a:srgbClr val="474747"/>
                </a:solidFill>
                <a:latin typeface="Roboto"/>
                <a:ea typeface="Roboto"/>
                <a:cs typeface="Roboto"/>
                <a:sym typeface="Roboto"/>
              </a:rPr>
              <a:t>💩</a:t>
            </a:r>
            <a:endParaRPr sz="41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02"/>
        <p:cNvGrpSpPr/>
        <p:nvPr/>
      </p:nvGrpSpPr>
      <p:grpSpPr>
        <a:xfrm>
          <a:off x="0" y="0"/>
          <a:ext cx="0" cy="0"/>
          <a:chOff x="0" y="0"/>
          <a:chExt cx="0" cy="0"/>
        </a:xfrm>
      </p:grpSpPr>
      <p:sp>
        <p:nvSpPr>
          <p:cNvPr id="403" name="Google Shape;403;p45"/>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txBox="1"/>
          <p:nvPr/>
        </p:nvSpPr>
        <p:spPr>
          <a:xfrm>
            <a:off x="-100800" y="1624750"/>
            <a:ext cx="6002700" cy="3712500"/>
          </a:xfrm>
          <a:prstGeom prst="rect">
            <a:avLst/>
          </a:prstGeom>
          <a:noFill/>
          <a:ln>
            <a:noFill/>
          </a:ln>
        </p:spPr>
        <p:txBody>
          <a:bodyPr spcFirstLastPara="1" wrap="square" lIns="91425" tIns="91425" rIns="91425" bIns="91425" anchor="t" anchorCtr="0">
            <a:noAutofit/>
          </a:bodyPr>
          <a:lstStyle/>
          <a:p>
            <a:pPr marL="285750" lvl="0" indent="0" algn="l" rtl="0">
              <a:spcBef>
                <a:spcPts val="275"/>
              </a:spcBef>
              <a:spcAft>
                <a:spcPts val="0"/>
              </a:spcAft>
              <a:buNone/>
            </a:pPr>
            <a:r>
              <a:rPr lang="en-US" sz="1500">
                <a:solidFill>
                  <a:srgbClr val="FFFFFF"/>
                </a:solidFill>
                <a:latin typeface="Roboto"/>
                <a:ea typeface="Roboto"/>
                <a:cs typeface="Roboto"/>
                <a:sym typeface="Roboto"/>
              </a:rPr>
              <a:t>NYC’s sewer system pollutes the Harbor!</a:t>
            </a:r>
            <a:br>
              <a:rPr lang="en-US" sz="1500">
                <a:solidFill>
                  <a:srgbClr val="FFFFFF"/>
                </a:solidFill>
                <a:latin typeface="Roboto"/>
                <a:ea typeface="Roboto"/>
                <a:cs typeface="Roboto"/>
                <a:sym typeface="Roboto"/>
              </a:rPr>
            </a:br>
            <a:endParaRPr sz="1500">
              <a:solidFill>
                <a:srgbClr val="FFFFFF"/>
              </a:solidFill>
              <a:latin typeface="Roboto"/>
              <a:ea typeface="Roboto"/>
              <a:cs typeface="Roboto"/>
              <a:sym typeface="Roboto"/>
            </a:endParaRPr>
          </a:p>
          <a:p>
            <a:pPr marL="914400" lvl="0" indent="-323850" algn="l" rtl="0">
              <a:spcBef>
                <a:spcPts val="275"/>
              </a:spcBef>
              <a:spcAft>
                <a:spcPts val="0"/>
              </a:spcAft>
              <a:buClr>
                <a:srgbClr val="FFFFFF"/>
              </a:buClr>
              <a:buSzPts val="1500"/>
              <a:buFont typeface="Roboto"/>
              <a:buChar char="●"/>
            </a:pPr>
            <a:r>
              <a:rPr lang="en-US" sz="1500" b="1">
                <a:solidFill>
                  <a:srgbClr val="FFFFFF"/>
                </a:solidFill>
                <a:latin typeface="Roboto"/>
                <a:ea typeface="Roboto"/>
                <a:cs typeface="Roboto"/>
                <a:sym typeface="Roboto"/>
              </a:rPr>
              <a:t>60-70% of NYC has a Combined Sewage System</a:t>
            </a:r>
            <a:endParaRPr sz="1500" b="1">
              <a:solidFill>
                <a:srgbClr val="FFFFFF"/>
              </a:solidFill>
              <a:latin typeface="Roboto"/>
              <a:ea typeface="Roboto"/>
              <a:cs typeface="Roboto"/>
              <a:sym typeface="Roboto"/>
            </a:endParaRPr>
          </a:p>
          <a:p>
            <a:pPr marL="13716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Raw sewage and untreated stormwater is expelled through 418 combined sewage overflows (CSOs) when wastewater treatment plants are overloaded during wet weather events</a:t>
            </a:r>
            <a:endParaRPr sz="1500">
              <a:solidFill>
                <a:srgbClr val="FFFFFF"/>
              </a:solidFill>
              <a:latin typeface="Roboto"/>
              <a:ea typeface="Roboto"/>
              <a:cs typeface="Roboto"/>
              <a:sym typeface="Roboto"/>
            </a:endParaRPr>
          </a:p>
          <a:p>
            <a:pPr marL="13716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27 billion gallons of CSO discharged into the harbor annually </a:t>
            </a:r>
            <a:endParaRPr sz="1500">
              <a:solidFill>
                <a:srgbClr val="FFFFFF"/>
              </a:solidFill>
              <a:latin typeface="Roboto"/>
              <a:ea typeface="Roboto"/>
              <a:cs typeface="Roboto"/>
              <a:sym typeface="Roboto"/>
            </a:endParaRPr>
          </a:p>
          <a:p>
            <a:pPr marL="13716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as little as 1/10th of an inch of rain can trigger CSO in NYC</a:t>
            </a:r>
            <a:endParaRPr sz="1500">
              <a:solidFill>
                <a:srgbClr val="FFFFFF"/>
              </a:solidFill>
              <a:latin typeface="Roboto"/>
              <a:ea typeface="Roboto"/>
              <a:cs typeface="Roboto"/>
              <a:sym typeface="Roboto"/>
            </a:endParaRPr>
          </a:p>
          <a:p>
            <a:pPr marL="914400" lvl="0" indent="-323850" algn="l" rtl="0">
              <a:spcBef>
                <a:spcPts val="0"/>
              </a:spcBef>
              <a:spcAft>
                <a:spcPts val="0"/>
              </a:spcAft>
              <a:buClr>
                <a:srgbClr val="FFFFFF"/>
              </a:buClr>
              <a:buSzPts val="1500"/>
              <a:buFont typeface="Roboto"/>
              <a:buChar char="●"/>
            </a:pPr>
            <a:r>
              <a:rPr lang="en-US" sz="1500" b="1">
                <a:solidFill>
                  <a:srgbClr val="FFFFFF"/>
                </a:solidFill>
                <a:latin typeface="Roboto"/>
                <a:ea typeface="Roboto"/>
                <a:cs typeface="Roboto"/>
                <a:sym typeface="Roboto"/>
              </a:rPr>
              <a:t>30-40% of NYC has a Municipal Separate Storm Sewer System (MS4)</a:t>
            </a:r>
            <a:endParaRPr sz="1500" b="1">
              <a:solidFill>
                <a:srgbClr val="FFFFFF"/>
              </a:solidFill>
              <a:latin typeface="Roboto"/>
              <a:ea typeface="Roboto"/>
              <a:cs typeface="Roboto"/>
              <a:sym typeface="Roboto"/>
            </a:endParaRPr>
          </a:p>
          <a:p>
            <a:pPr marL="13716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Strict regulations allow separate storm sewers that carry untreated stormwater runoff directly to local water bodies during wet weather</a:t>
            </a:r>
            <a:endParaRPr sz="1500">
              <a:solidFill>
                <a:srgbClr val="FFFFFF"/>
              </a:solidFill>
              <a:latin typeface="Roboto"/>
              <a:ea typeface="Roboto"/>
              <a:cs typeface="Roboto"/>
              <a:sym typeface="Roboto"/>
            </a:endParaRPr>
          </a:p>
          <a:p>
            <a:pPr marL="13716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Pet waste, litter, heavy metals from fuel emissions, and other debris flow into the Harbor when stormwater drains of roads and other surfaces </a:t>
            </a:r>
            <a:endParaRPr sz="1500">
              <a:solidFill>
                <a:srgbClr val="FFFFFF"/>
              </a:solidFill>
              <a:latin typeface="Roboto"/>
              <a:ea typeface="Roboto"/>
              <a:cs typeface="Roboto"/>
              <a:sym typeface="Roboto"/>
            </a:endParaRPr>
          </a:p>
          <a:p>
            <a:pPr marL="914400" lvl="0" indent="-323850" algn="l" rtl="0">
              <a:spcBef>
                <a:spcPts val="0"/>
              </a:spcBef>
              <a:spcAft>
                <a:spcPts val="0"/>
              </a:spcAft>
              <a:buClr>
                <a:srgbClr val="FFFFFF"/>
              </a:buClr>
              <a:buSzPts val="1500"/>
              <a:buFont typeface="Roboto"/>
              <a:buChar char="●"/>
            </a:pPr>
            <a:r>
              <a:rPr lang="en-US" sz="1500" b="1">
                <a:solidFill>
                  <a:srgbClr val="FFFFFF"/>
                </a:solidFill>
                <a:latin typeface="Roboto"/>
                <a:ea typeface="Roboto"/>
                <a:cs typeface="Roboto"/>
                <a:sym typeface="Roboto"/>
              </a:rPr>
              <a:t>~5% Direct Drainage </a:t>
            </a:r>
            <a:r>
              <a:rPr lang="en-US" sz="1500">
                <a:solidFill>
                  <a:srgbClr val="FFFFFF"/>
                </a:solidFill>
                <a:latin typeface="Roboto"/>
                <a:ea typeface="Roboto"/>
                <a:cs typeface="Roboto"/>
                <a:sym typeface="Roboto"/>
              </a:rPr>
              <a:t>(unpermitted???)</a:t>
            </a:r>
            <a:endParaRPr sz="1500">
              <a:solidFill>
                <a:srgbClr val="FFFFFF"/>
              </a:solidFill>
              <a:latin typeface="Roboto"/>
              <a:ea typeface="Roboto"/>
              <a:cs typeface="Roboto"/>
              <a:sym typeface="Roboto"/>
            </a:endParaRPr>
          </a:p>
          <a:p>
            <a:pPr marL="0" lvl="0" indent="0" algn="l" rtl="0">
              <a:spcBef>
                <a:spcPts val="275"/>
              </a:spcBef>
              <a:spcAft>
                <a:spcPts val="0"/>
              </a:spcAft>
              <a:buNone/>
            </a:pPr>
            <a:endParaRPr sz="1500">
              <a:solidFill>
                <a:srgbClr val="FFFFFF"/>
              </a:solidFill>
              <a:latin typeface="Roboto"/>
              <a:ea typeface="Roboto"/>
              <a:cs typeface="Roboto"/>
              <a:sym typeface="Roboto"/>
            </a:endParaRPr>
          </a:p>
        </p:txBody>
      </p:sp>
      <p:sp>
        <p:nvSpPr>
          <p:cNvPr id="405" name="Google Shape;405;p45"/>
          <p:cNvSpPr txBox="1"/>
          <p:nvPr/>
        </p:nvSpPr>
        <p:spPr>
          <a:xfrm>
            <a:off x="127800" y="260525"/>
            <a:ext cx="86808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63747"/>
                </a:solidFill>
                <a:latin typeface="Oswald SemiBold"/>
                <a:ea typeface="Oswald SemiBold"/>
                <a:cs typeface="Oswald SemiBold"/>
                <a:sym typeface="Oswald SemiBold"/>
              </a:rPr>
              <a:t>How does enterococcus get into the Harbor?</a:t>
            </a:r>
            <a:br>
              <a:rPr lang="en-US" sz="3200">
                <a:solidFill>
                  <a:srgbClr val="263747"/>
                </a:solidFill>
                <a:latin typeface="Oswald SemiBold"/>
                <a:ea typeface="Oswald SemiBold"/>
                <a:cs typeface="Oswald SemiBold"/>
                <a:sym typeface="Oswald SemiBold"/>
              </a:rPr>
            </a:br>
            <a:r>
              <a:rPr lang="en-US" sz="3200" i="1">
                <a:solidFill>
                  <a:srgbClr val="263747"/>
                </a:solidFill>
                <a:latin typeface="Oswald SemiBold"/>
                <a:ea typeface="Oswald SemiBold"/>
                <a:cs typeface="Oswald SemiBold"/>
                <a:sym typeface="Oswald SemiBold"/>
              </a:rPr>
              <a:t>NYC has a wastewater + stormwater problem</a:t>
            </a:r>
            <a:endParaRPr sz="3200" i="1">
              <a:solidFill>
                <a:srgbClr val="263747"/>
              </a:solidFill>
              <a:latin typeface="Oswald SemiBold"/>
              <a:ea typeface="Oswald SemiBold"/>
              <a:cs typeface="Oswald SemiBold"/>
              <a:sym typeface="Oswald SemiBold"/>
            </a:endParaRPr>
          </a:p>
        </p:txBody>
      </p:sp>
      <p:pic>
        <p:nvPicPr>
          <p:cNvPr id="406" name="Google Shape;406;p45"/>
          <p:cNvPicPr preferRelativeResize="0"/>
          <p:nvPr/>
        </p:nvPicPr>
        <p:blipFill>
          <a:blip r:embed="rId3">
            <a:alphaModFix/>
          </a:blip>
          <a:stretch>
            <a:fillRect/>
          </a:stretch>
        </p:blipFill>
        <p:spPr>
          <a:xfrm>
            <a:off x="6224225" y="2024624"/>
            <a:ext cx="2768527" cy="1904714"/>
          </a:xfrm>
          <a:prstGeom prst="rect">
            <a:avLst/>
          </a:prstGeom>
          <a:noFill/>
          <a:ln>
            <a:noFill/>
          </a:ln>
        </p:spPr>
      </p:pic>
      <p:pic>
        <p:nvPicPr>
          <p:cNvPr id="407" name="Google Shape;407;p45"/>
          <p:cNvPicPr preferRelativeResize="0"/>
          <p:nvPr/>
        </p:nvPicPr>
        <p:blipFill rotWithShape="1">
          <a:blip r:embed="rId4">
            <a:alphaModFix/>
          </a:blip>
          <a:srcRect b="5222"/>
          <a:stretch/>
        </p:blipFill>
        <p:spPr>
          <a:xfrm>
            <a:off x="6224225" y="4197200"/>
            <a:ext cx="2768524" cy="2055500"/>
          </a:xfrm>
          <a:prstGeom prst="rect">
            <a:avLst/>
          </a:prstGeom>
          <a:noFill/>
          <a:ln>
            <a:noFill/>
          </a:ln>
        </p:spPr>
      </p:pic>
      <p:sp>
        <p:nvSpPr>
          <p:cNvPr id="408" name="Google Shape;408;p45"/>
          <p:cNvSpPr txBox="1"/>
          <p:nvPr/>
        </p:nvSpPr>
        <p:spPr>
          <a:xfrm>
            <a:off x="6334238" y="3762750"/>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300" b="1">
                <a:solidFill>
                  <a:srgbClr val="FFFFFF"/>
                </a:solidFill>
                <a:highlight>
                  <a:srgbClr val="000000"/>
                </a:highlight>
              </a:rPr>
              <a:t>CSO</a:t>
            </a:r>
            <a:endParaRPr sz="1300" b="1">
              <a:solidFill>
                <a:srgbClr val="FFFFFF"/>
              </a:solidFill>
              <a:highlight>
                <a:srgbClr val="000000"/>
              </a:highlight>
            </a:endParaRPr>
          </a:p>
        </p:txBody>
      </p:sp>
      <p:sp>
        <p:nvSpPr>
          <p:cNvPr id="409" name="Google Shape;409;p45"/>
          <p:cNvSpPr txBox="1"/>
          <p:nvPr/>
        </p:nvSpPr>
        <p:spPr>
          <a:xfrm>
            <a:off x="6334238" y="6122775"/>
            <a:ext cx="25485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300" b="1">
                <a:solidFill>
                  <a:srgbClr val="FFFFFF"/>
                </a:solidFill>
                <a:highlight>
                  <a:srgbClr val="000000"/>
                </a:highlight>
              </a:rPr>
              <a:t>MS4 STORM DRAIN</a:t>
            </a:r>
            <a:endParaRPr sz="1300" b="1">
              <a:solidFill>
                <a:srgbClr val="FFFFFF"/>
              </a:solidFill>
              <a:highlight>
                <a:srgbClr val="000000"/>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14"/>
        <p:cNvGrpSpPr/>
        <p:nvPr/>
      </p:nvGrpSpPr>
      <p:grpSpPr>
        <a:xfrm>
          <a:off x="0" y="0"/>
          <a:ext cx="0" cy="0"/>
          <a:chOff x="0" y="0"/>
          <a:chExt cx="0" cy="0"/>
        </a:xfrm>
      </p:grpSpPr>
      <p:sp>
        <p:nvSpPr>
          <p:cNvPr id="415" name="Google Shape;415;p46"/>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txBox="1"/>
          <p:nvPr/>
        </p:nvSpPr>
        <p:spPr>
          <a:xfrm>
            <a:off x="231600" y="1451350"/>
            <a:ext cx="8680800" cy="193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a:solidFill>
                  <a:srgbClr val="FFFFFF"/>
                </a:solidFill>
                <a:latin typeface="Roboto"/>
                <a:ea typeface="Roboto"/>
                <a:cs typeface="Roboto"/>
                <a:sym typeface="Roboto"/>
              </a:rPr>
              <a:t>Mitigation of overflow and pollution into the Harbor primarily relies on a combination of:</a:t>
            </a:r>
            <a:br>
              <a:rPr lang="en-US" sz="1600" b="1">
                <a:solidFill>
                  <a:srgbClr val="FFFFFF"/>
                </a:solidFill>
                <a:latin typeface="Roboto"/>
                <a:ea typeface="Roboto"/>
                <a:cs typeface="Roboto"/>
                <a:sym typeface="Roboto"/>
              </a:rPr>
            </a:br>
            <a:endParaRPr sz="1600" b="1">
              <a:solidFill>
                <a:srgbClr val="FFFFFF"/>
              </a:solidFill>
              <a:latin typeface="Roboto"/>
              <a:ea typeface="Roboto"/>
              <a:cs typeface="Roboto"/>
              <a:sym typeface="Roboto"/>
            </a:endParaRPr>
          </a:p>
          <a:p>
            <a:pPr marL="457200" lvl="0" indent="-330200" algn="l" rtl="0">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Upgrades to Wastewater Treatment Facilities, interceptors, pumps, etc.</a:t>
            </a:r>
            <a:endParaRPr sz="1600">
              <a:solidFill>
                <a:srgbClr val="FFFFFF"/>
              </a:solidFill>
              <a:latin typeface="Roboto"/>
              <a:ea typeface="Roboto"/>
              <a:cs typeface="Roboto"/>
              <a:sym typeface="Roboto"/>
            </a:endParaRPr>
          </a:p>
          <a:p>
            <a:pPr marL="457200" lvl="0" indent="-330200" algn="l" rtl="0">
              <a:spcBef>
                <a:spcPts val="0"/>
              </a:spcBef>
              <a:spcAft>
                <a:spcPts val="0"/>
              </a:spcAft>
              <a:buClr>
                <a:srgbClr val="FFFFFF"/>
              </a:buClr>
              <a:buSzPts val="1600"/>
              <a:buFont typeface="Roboto"/>
              <a:buChar char="●"/>
            </a:pPr>
            <a:r>
              <a:rPr lang="en-US" sz="1600">
                <a:solidFill>
                  <a:schemeClr val="dk1"/>
                </a:solidFill>
                <a:latin typeface="Roboto"/>
                <a:ea typeface="Roboto"/>
                <a:cs typeface="Roboto"/>
                <a:sym typeface="Roboto"/>
              </a:rPr>
              <a:t>Detention</a:t>
            </a:r>
            <a:r>
              <a:rPr lang="en-US" sz="1600">
                <a:solidFill>
                  <a:srgbClr val="FFFFFF"/>
                </a:solidFill>
                <a:latin typeface="Roboto"/>
                <a:ea typeface="Roboto"/>
                <a:cs typeface="Roboto"/>
                <a:sym typeface="Roboto"/>
              </a:rPr>
              <a:t> of stormwater/sewage</a:t>
            </a:r>
            <a:endParaRPr sz="1600">
              <a:solidFill>
                <a:srgbClr val="FFFFFF"/>
              </a:solidFill>
              <a:latin typeface="Roboto"/>
              <a:ea typeface="Roboto"/>
              <a:cs typeface="Roboto"/>
              <a:sym typeface="Roboto"/>
            </a:endParaRPr>
          </a:p>
          <a:p>
            <a:pPr marL="457200" lvl="0" indent="0" algn="l" rtl="0">
              <a:spcBef>
                <a:spcPts val="0"/>
              </a:spcBef>
              <a:spcAft>
                <a:spcPts val="0"/>
              </a:spcAft>
              <a:buNone/>
            </a:pPr>
            <a:r>
              <a:rPr lang="en-US" sz="1600">
                <a:solidFill>
                  <a:srgbClr val="FFFFFF"/>
                </a:solidFill>
                <a:latin typeface="Roboto"/>
                <a:ea typeface="Roboto"/>
                <a:cs typeface="Roboto"/>
                <a:sym typeface="Roboto"/>
              </a:rPr>
              <a:t>(ex. storage tanks and grey infrastructure)</a:t>
            </a:r>
            <a:endParaRPr sz="1600">
              <a:solidFill>
                <a:srgbClr val="FFFFFF"/>
              </a:solidFill>
              <a:latin typeface="Roboto"/>
              <a:ea typeface="Roboto"/>
              <a:cs typeface="Roboto"/>
              <a:sym typeface="Roboto"/>
            </a:endParaRPr>
          </a:p>
          <a:p>
            <a:pPr marL="457200" lvl="0" indent="-330200" algn="l" rtl="0">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Retention of stormwater</a:t>
            </a:r>
            <a:endParaRPr sz="1600">
              <a:solidFill>
                <a:srgbClr val="FFFFFF"/>
              </a:solidFill>
              <a:latin typeface="Roboto"/>
              <a:ea typeface="Roboto"/>
              <a:cs typeface="Roboto"/>
              <a:sym typeface="Roboto"/>
            </a:endParaRPr>
          </a:p>
          <a:p>
            <a:pPr marL="457200" lvl="0" indent="0" algn="l" rtl="0">
              <a:spcBef>
                <a:spcPts val="0"/>
              </a:spcBef>
              <a:spcAft>
                <a:spcPts val="0"/>
              </a:spcAft>
              <a:buNone/>
            </a:pPr>
            <a:r>
              <a:rPr lang="en-US" sz="1600">
                <a:solidFill>
                  <a:srgbClr val="FFFFFF"/>
                </a:solidFill>
                <a:latin typeface="Roboto"/>
                <a:ea typeface="Roboto"/>
                <a:cs typeface="Roboto"/>
                <a:sym typeface="Roboto"/>
              </a:rPr>
              <a:t>(ex. rain gardens and green infrastructure)</a:t>
            </a:r>
            <a:endParaRPr sz="1600">
              <a:solidFill>
                <a:srgbClr val="FFFFFF"/>
              </a:solidFill>
              <a:latin typeface="Roboto"/>
              <a:ea typeface="Roboto"/>
              <a:cs typeface="Roboto"/>
              <a:sym typeface="Roboto"/>
            </a:endParaRPr>
          </a:p>
          <a:p>
            <a:pPr marL="0" lvl="0" indent="0" algn="l" rtl="0">
              <a:spcBef>
                <a:spcPts val="0"/>
              </a:spcBef>
              <a:spcAft>
                <a:spcPts val="0"/>
              </a:spcAft>
              <a:buNone/>
            </a:pPr>
            <a:endParaRPr sz="1600" b="1">
              <a:solidFill>
                <a:srgbClr val="FFFFFF"/>
              </a:solidFill>
              <a:latin typeface="Roboto"/>
              <a:ea typeface="Roboto"/>
              <a:cs typeface="Roboto"/>
              <a:sym typeface="Roboto"/>
            </a:endParaRPr>
          </a:p>
          <a:p>
            <a:pPr marL="0" lvl="0" indent="0" algn="just" rtl="0">
              <a:spcBef>
                <a:spcPts val="275"/>
              </a:spcBef>
              <a:spcAft>
                <a:spcPts val="0"/>
              </a:spcAft>
              <a:buNone/>
            </a:pPr>
            <a:endParaRPr sz="1600">
              <a:solidFill>
                <a:srgbClr val="FFFFFF"/>
              </a:solidFill>
              <a:latin typeface="Roboto"/>
              <a:ea typeface="Roboto"/>
              <a:cs typeface="Roboto"/>
              <a:sym typeface="Roboto"/>
            </a:endParaRPr>
          </a:p>
        </p:txBody>
      </p:sp>
      <p:sp>
        <p:nvSpPr>
          <p:cNvPr id="417" name="Google Shape;417;p46"/>
          <p:cNvSpPr txBox="1"/>
          <p:nvPr/>
        </p:nvSpPr>
        <p:spPr>
          <a:xfrm>
            <a:off x="127800" y="129375"/>
            <a:ext cx="8680800" cy="11433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63747"/>
                </a:solidFill>
                <a:latin typeface="Oswald SemiBold"/>
                <a:ea typeface="Oswald SemiBold"/>
                <a:cs typeface="Oswald SemiBold"/>
                <a:sym typeface="Oswald SemiBold"/>
              </a:rPr>
              <a:t>What can we do to help mitigate this issue?</a:t>
            </a:r>
            <a:br>
              <a:rPr lang="en-US" sz="3200">
                <a:solidFill>
                  <a:srgbClr val="263747"/>
                </a:solidFill>
                <a:latin typeface="Oswald SemiBold"/>
                <a:ea typeface="Oswald SemiBold"/>
                <a:cs typeface="Oswald SemiBold"/>
                <a:sym typeface="Oswald SemiBold"/>
              </a:rPr>
            </a:br>
            <a:r>
              <a:rPr lang="en-US" sz="3200" i="1">
                <a:solidFill>
                  <a:srgbClr val="263747"/>
                </a:solidFill>
                <a:latin typeface="Oswald SemiBold"/>
                <a:ea typeface="Oswald SemiBold"/>
                <a:cs typeface="Oswald SemiBold"/>
                <a:sym typeface="Oswald SemiBold"/>
              </a:rPr>
              <a:t>How can we capture stormwater and waste?</a:t>
            </a:r>
            <a:endParaRPr sz="3200" i="1">
              <a:solidFill>
                <a:srgbClr val="263747"/>
              </a:solidFill>
              <a:latin typeface="Oswald SemiBold"/>
              <a:ea typeface="Oswald SemiBold"/>
              <a:cs typeface="Oswald SemiBold"/>
              <a:sym typeface="Oswald SemiBold"/>
            </a:endParaRPr>
          </a:p>
        </p:txBody>
      </p:sp>
      <p:pic>
        <p:nvPicPr>
          <p:cNvPr id="418" name="Google Shape;418;p46"/>
          <p:cNvPicPr preferRelativeResize="0"/>
          <p:nvPr/>
        </p:nvPicPr>
        <p:blipFill>
          <a:blip r:embed="rId3">
            <a:alphaModFix/>
          </a:blip>
          <a:stretch>
            <a:fillRect/>
          </a:stretch>
        </p:blipFill>
        <p:spPr>
          <a:xfrm>
            <a:off x="4431925" y="3497950"/>
            <a:ext cx="4012119" cy="3011449"/>
          </a:xfrm>
          <a:prstGeom prst="rect">
            <a:avLst/>
          </a:prstGeom>
          <a:noFill/>
          <a:ln>
            <a:noFill/>
          </a:ln>
        </p:spPr>
      </p:pic>
      <p:pic>
        <p:nvPicPr>
          <p:cNvPr id="419" name="Google Shape;419;p46"/>
          <p:cNvPicPr preferRelativeResize="0"/>
          <p:nvPr/>
        </p:nvPicPr>
        <p:blipFill>
          <a:blip r:embed="rId4">
            <a:alphaModFix/>
          </a:blip>
          <a:stretch>
            <a:fillRect/>
          </a:stretch>
        </p:blipFill>
        <p:spPr>
          <a:xfrm>
            <a:off x="640919" y="3497950"/>
            <a:ext cx="3477050" cy="3011450"/>
          </a:xfrm>
          <a:prstGeom prst="rect">
            <a:avLst/>
          </a:prstGeom>
          <a:noFill/>
          <a:ln>
            <a:noFill/>
          </a:ln>
        </p:spPr>
      </p:pic>
      <p:sp>
        <p:nvSpPr>
          <p:cNvPr id="420" name="Google Shape;420;p46"/>
          <p:cNvSpPr txBox="1"/>
          <p:nvPr/>
        </p:nvSpPr>
        <p:spPr>
          <a:xfrm>
            <a:off x="4850841" y="6335600"/>
            <a:ext cx="31743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300" b="1">
                <a:solidFill>
                  <a:srgbClr val="FFFFFF"/>
                </a:solidFill>
                <a:highlight>
                  <a:srgbClr val="000000"/>
                </a:highlight>
              </a:rPr>
              <a:t>GREEN INFRASTRUCTURE</a:t>
            </a:r>
            <a:endParaRPr sz="1300" b="1">
              <a:solidFill>
                <a:srgbClr val="FFFFFF"/>
              </a:solidFill>
              <a:highlight>
                <a:srgbClr val="000000"/>
              </a:highlight>
            </a:endParaRPr>
          </a:p>
        </p:txBody>
      </p:sp>
      <p:sp>
        <p:nvSpPr>
          <p:cNvPr id="421" name="Google Shape;421;p46"/>
          <p:cNvSpPr txBox="1"/>
          <p:nvPr/>
        </p:nvSpPr>
        <p:spPr>
          <a:xfrm>
            <a:off x="792291" y="6335600"/>
            <a:ext cx="31743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300" b="1">
                <a:solidFill>
                  <a:srgbClr val="FFFFFF"/>
                </a:solidFill>
                <a:highlight>
                  <a:srgbClr val="000000"/>
                </a:highlight>
              </a:rPr>
              <a:t>GRAY INFRASTRUCTURE</a:t>
            </a:r>
            <a:endParaRPr sz="1300" b="1">
              <a:solidFill>
                <a:srgbClr val="FFFFFF"/>
              </a:solidFill>
              <a:highlight>
                <a:srgbClr val="000000"/>
              </a:high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26"/>
        <p:cNvGrpSpPr/>
        <p:nvPr/>
      </p:nvGrpSpPr>
      <p:grpSpPr>
        <a:xfrm>
          <a:off x="0" y="0"/>
          <a:ext cx="0" cy="0"/>
          <a:chOff x="0" y="0"/>
          <a:chExt cx="0" cy="0"/>
        </a:xfrm>
      </p:grpSpPr>
      <p:pic>
        <p:nvPicPr>
          <p:cNvPr id="427" name="Google Shape;427;p47"/>
          <p:cNvPicPr preferRelativeResize="0"/>
          <p:nvPr/>
        </p:nvPicPr>
        <p:blipFill>
          <a:blip r:embed="rId3">
            <a:alphaModFix/>
          </a:blip>
          <a:stretch>
            <a:fillRect/>
          </a:stretch>
        </p:blipFill>
        <p:spPr>
          <a:xfrm>
            <a:off x="-251375" y="-76200"/>
            <a:ext cx="10410276" cy="694357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32"/>
        <p:cNvGrpSpPr/>
        <p:nvPr/>
      </p:nvGrpSpPr>
      <p:grpSpPr>
        <a:xfrm>
          <a:off x="0" y="0"/>
          <a:ext cx="0" cy="0"/>
          <a:chOff x="0" y="0"/>
          <a:chExt cx="0" cy="0"/>
        </a:xfrm>
      </p:grpSpPr>
      <p:sp>
        <p:nvSpPr>
          <p:cNvPr id="433" name="Google Shape;433;p48"/>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8"/>
          <p:cNvSpPr txBox="1"/>
          <p:nvPr/>
        </p:nvSpPr>
        <p:spPr>
          <a:xfrm>
            <a:off x="127800" y="1501600"/>
            <a:ext cx="8572800" cy="1734600"/>
          </a:xfrm>
          <a:prstGeom prst="rect">
            <a:avLst/>
          </a:prstGeom>
          <a:noFill/>
          <a:ln>
            <a:noFill/>
          </a:ln>
        </p:spPr>
        <p:txBody>
          <a:bodyPr spcFirstLastPara="1" wrap="square" lIns="91425" tIns="91425" rIns="91425" bIns="91425" anchor="t" anchorCtr="0">
            <a:noAutofit/>
          </a:bodyPr>
          <a:lstStyle/>
          <a:p>
            <a:pPr marL="457200" lvl="0" indent="-342900" algn="just" rtl="0">
              <a:lnSpc>
                <a:spcPct val="90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Started in 2012 by </a:t>
            </a:r>
            <a:r>
              <a:rPr lang="en-US" sz="1800" b="1" i="1">
                <a:solidFill>
                  <a:srgbClr val="FFFFFF"/>
                </a:solidFill>
                <a:latin typeface="Roboto"/>
                <a:ea typeface="Roboto"/>
                <a:cs typeface="Roboto"/>
                <a:sym typeface="Roboto"/>
              </a:rPr>
              <a:t>NYC Water Trails Association</a:t>
            </a:r>
            <a:r>
              <a:rPr lang="en-US" sz="1800">
                <a:solidFill>
                  <a:srgbClr val="FFFFFF"/>
                </a:solidFill>
                <a:latin typeface="Roboto"/>
                <a:ea typeface="Roboto"/>
                <a:cs typeface="Roboto"/>
                <a:sym typeface="Roboto"/>
              </a:rPr>
              <a:t> – 2024 was our 13th season! Focused on testing for bacteria near public access points on shoreline edge</a:t>
            </a:r>
            <a:endParaRPr sz="1800">
              <a:solidFill>
                <a:srgbClr val="FFFFFF"/>
              </a:solidFill>
              <a:latin typeface="Roboto"/>
              <a:ea typeface="Roboto"/>
              <a:cs typeface="Roboto"/>
              <a:sym typeface="Roboto"/>
            </a:endParaRPr>
          </a:p>
          <a:p>
            <a:pPr marL="914400" lvl="0" indent="0" algn="just" rtl="0">
              <a:lnSpc>
                <a:spcPct val="90000"/>
              </a:lnSpc>
              <a:spcBef>
                <a:spcPts val="275"/>
              </a:spcBef>
              <a:spcAft>
                <a:spcPts val="0"/>
              </a:spcAft>
              <a:buNone/>
            </a:pPr>
            <a:endParaRPr sz="1800">
              <a:solidFill>
                <a:srgbClr val="FFFFFF"/>
              </a:solidFill>
              <a:latin typeface="Roboto"/>
              <a:ea typeface="Roboto"/>
              <a:cs typeface="Roboto"/>
              <a:sym typeface="Roboto"/>
            </a:endParaRPr>
          </a:p>
          <a:p>
            <a:pPr marL="457200" lvl="0" indent="-342900" algn="just" rtl="0">
              <a:lnSpc>
                <a:spcPct val="90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Over 10,000 samples collected from 140 locations, proceed by 17 partner labs</a:t>
            </a:r>
            <a:endParaRPr sz="1800">
              <a:solidFill>
                <a:srgbClr val="FFFFFF"/>
              </a:solidFill>
              <a:latin typeface="Roboto"/>
              <a:ea typeface="Roboto"/>
              <a:cs typeface="Roboto"/>
              <a:sym typeface="Roboto"/>
            </a:endParaRPr>
          </a:p>
        </p:txBody>
      </p:sp>
      <p:sp>
        <p:nvSpPr>
          <p:cNvPr id="435" name="Google Shape;435;p48"/>
          <p:cNvSpPr txBox="1"/>
          <p:nvPr/>
        </p:nvSpPr>
        <p:spPr>
          <a:xfrm>
            <a:off x="127800" y="178150"/>
            <a:ext cx="5814600" cy="631200"/>
          </a:xfrm>
          <a:prstGeom prst="rect">
            <a:avLst/>
          </a:prstGeom>
          <a:noFill/>
          <a:ln>
            <a:noFill/>
          </a:ln>
        </p:spPr>
        <p:txBody>
          <a:bodyPr spcFirstLastPara="1" wrap="square" lIns="91425" tIns="91425" rIns="91425" bIns="91425" anchor="t" anchorCtr="0">
            <a:noAutofit/>
          </a:bodyPr>
          <a:lstStyle/>
          <a:p>
            <a:pPr marL="14865" lvl="0" indent="0" algn="ctr" rtl="0">
              <a:spcBef>
                <a:spcPts val="1101"/>
              </a:spcBef>
              <a:spcAft>
                <a:spcPts val="0"/>
              </a:spcAft>
              <a:buNone/>
            </a:pPr>
            <a:r>
              <a:rPr lang="en-US" sz="2400" b="1">
                <a:solidFill>
                  <a:srgbClr val="FFFFFF"/>
                </a:solidFill>
                <a:latin typeface="Roboto"/>
                <a:ea typeface="Roboto"/>
                <a:cs typeface="Roboto"/>
                <a:sym typeface="Roboto"/>
              </a:rPr>
              <a:t>What impacts water quality in NYC?</a:t>
            </a:r>
            <a:endParaRPr sz="2900" b="1">
              <a:solidFill>
                <a:srgbClr val="FFFFFF"/>
              </a:solidFill>
              <a:latin typeface="Roboto"/>
              <a:ea typeface="Roboto"/>
              <a:cs typeface="Roboto"/>
              <a:sym typeface="Roboto"/>
            </a:endParaRPr>
          </a:p>
        </p:txBody>
      </p:sp>
      <p:sp>
        <p:nvSpPr>
          <p:cNvPr id="436" name="Google Shape;436;p48"/>
          <p:cNvSpPr txBox="1"/>
          <p:nvPr/>
        </p:nvSpPr>
        <p:spPr>
          <a:xfrm>
            <a:off x="201450" y="178150"/>
            <a:ext cx="84468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What is CWQT?</a:t>
            </a:r>
            <a:br>
              <a:rPr lang="en-US" sz="3200">
                <a:solidFill>
                  <a:srgbClr val="20124D"/>
                </a:solidFill>
                <a:latin typeface="Oswald SemiBold"/>
                <a:ea typeface="Oswald SemiBold"/>
                <a:cs typeface="Oswald SemiBold"/>
                <a:sym typeface="Oswald SemiBold"/>
              </a:rPr>
            </a:br>
            <a:r>
              <a:rPr lang="en-US" sz="3200" i="1">
                <a:solidFill>
                  <a:srgbClr val="20124D"/>
                </a:solidFill>
                <a:latin typeface="Oswald SemiBold"/>
                <a:ea typeface="Oswald SemiBold"/>
                <a:cs typeface="Oswald SemiBold"/>
                <a:sym typeface="Oswald SemiBold"/>
              </a:rPr>
              <a:t>Why do we do this, and what are we doing?</a:t>
            </a:r>
            <a:endParaRPr sz="3200" i="1">
              <a:solidFill>
                <a:srgbClr val="20124D"/>
              </a:solidFill>
              <a:latin typeface="Oswald SemiBold"/>
              <a:ea typeface="Oswald SemiBold"/>
              <a:cs typeface="Oswald SemiBold"/>
              <a:sym typeface="Oswald SemiBold"/>
            </a:endParaRPr>
          </a:p>
        </p:txBody>
      </p:sp>
      <p:sp>
        <p:nvSpPr>
          <p:cNvPr id="437" name="Google Shape;437;p48"/>
          <p:cNvSpPr txBox="1"/>
          <p:nvPr/>
        </p:nvSpPr>
        <p:spPr>
          <a:xfrm>
            <a:off x="127800" y="2940175"/>
            <a:ext cx="4789200" cy="3856500"/>
          </a:xfrm>
          <a:prstGeom prst="rect">
            <a:avLst/>
          </a:prstGeom>
          <a:noFill/>
          <a:ln>
            <a:noFill/>
          </a:ln>
        </p:spPr>
        <p:txBody>
          <a:bodyPr spcFirstLastPara="1" wrap="square" lIns="91425" tIns="91425" rIns="91425" bIns="91425" anchor="t" anchorCtr="0">
            <a:noAutofit/>
          </a:bodyPr>
          <a:lstStyle/>
          <a:p>
            <a:pPr marL="457200" lvl="0" indent="-342900" algn="l" rtl="0">
              <a:lnSpc>
                <a:spcPct val="90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Fills in data gaps left by City, State and Federal agencies</a:t>
            </a:r>
            <a:br>
              <a:rPr lang="en-US" sz="1800">
                <a:solidFill>
                  <a:srgbClr val="FFFFFF"/>
                </a:solidFill>
                <a:latin typeface="Roboto"/>
                <a:ea typeface="Roboto"/>
                <a:cs typeface="Roboto"/>
                <a:sym typeface="Roboto"/>
              </a:rPr>
            </a:br>
            <a:endParaRPr sz="1800">
              <a:solidFill>
                <a:srgbClr val="FFFFFF"/>
              </a:solidFill>
              <a:latin typeface="Roboto"/>
              <a:ea typeface="Roboto"/>
              <a:cs typeface="Roboto"/>
              <a:sym typeface="Roboto"/>
            </a:endParaRPr>
          </a:p>
          <a:p>
            <a:pPr marL="457200" lvl="0" indent="-342900" algn="l" rtl="0">
              <a:lnSpc>
                <a:spcPct val="90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Historically has compared entero. data to NYC Dept of Health standard for swimming </a:t>
            </a:r>
            <a:endParaRPr sz="1800">
              <a:solidFill>
                <a:srgbClr val="FFFFFF"/>
              </a:solidFill>
              <a:latin typeface="Roboto"/>
              <a:ea typeface="Roboto"/>
              <a:cs typeface="Roboto"/>
              <a:sym typeface="Roboto"/>
            </a:endParaRPr>
          </a:p>
          <a:p>
            <a:pPr marL="457200" lvl="0" indent="0" algn="l" rtl="0">
              <a:lnSpc>
                <a:spcPct val="90000"/>
              </a:lnSpc>
              <a:spcBef>
                <a:spcPts val="275"/>
              </a:spcBef>
              <a:spcAft>
                <a:spcPts val="0"/>
              </a:spcAft>
              <a:buNone/>
            </a:pPr>
            <a:endParaRPr sz="1800">
              <a:solidFill>
                <a:srgbClr val="FFFFFF"/>
              </a:solidFill>
              <a:latin typeface="Roboto"/>
              <a:ea typeface="Roboto"/>
              <a:cs typeface="Roboto"/>
              <a:sym typeface="Roboto"/>
            </a:endParaRPr>
          </a:p>
          <a:p>
            <a:pPr marL="457200" lvl="0" indent="-342900" algn="l" rtl="0">
              <a:lnSpc>
                <a:spcPct val="90000"/>
              </a:lnSpc>
              <a:spcBef>
                <a:spcPts val="275"/>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Thursday mornings for 20 consecutive weeks during recreational boating season, samples are collected by community scientists, students, paddlers, and partner organization staff, to measure weekly enterococcus data</a:t>
            </a:r>
            <a:endParaRPr sz="1800">
              <a:solidFill>
                <a:srgbClr val="FFFFFF"/>
              </a:solidFill>
              <a:latin typeface="Roboto"/>
              <a:ea typeface="Roboto"/>
              <a:cs typeface="Roboto"/>
              <a:sym typeface="Roboto"/>
            </a:endParaRPr>
          </a:p>
          <a:p>
            <a:pPr marL="0" lvl="0" indent="0" algn="l" rtl="0">
              <a:lnSpc>
                <a:spcPct val="90000"/>
              </a:lnSpc>
              <a:spcBef>
                <a:spcPts val="275"/>
              </a:spcBef>
              <a:spcAft>
                <a:spcPts val="0"/>
              </a:spcAft>
              <a:buNone/>
            </a:pPr>
            <a:endParaRPr sz="1800">
              <a:solidFill>
                <a:srgbClr val="FFFFFF"/>
              </a:solidFill>
              <a:latin typeface="Roboto"/>
              <a:ea typeface="Roboto"/>
              <a:cs typeface="Roboto"/>
              <a:sym typeface="Roboto"/>
            </a:endParaRPr>
          </a:p>
        </p:txBody>
      </p:sp>
      <p:pic>
        <p:nvPicPr>
          <p:cNvPr id="438" name="Google Shape;438;p48"/>
          <p:cNvPicPr preferRelativeResize="0"/>
          <p:nvPr/>
        </p:nvPicPr>
        <p:blipFill rotWithShape="1">
          <a:blip r:embed="rId3">
            <a:alphaModFix/>
          </a:blip>
          <a:srcRect l="8073" r="9709"/>
          <a:stretch/>
        </p:blipFill>
        <p:spPr>
          <a:xfrm>
            <a:off x="5168425" y="3168975"/>
            <a:ext cx="3608373" cy="30243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43"/>
        <p:cNvGrpSpPr/>
        <p:nvPr/>
      </p:nvGrpSpPr>
      <p:grpSpPr>
        <a:xfrm>
          <a:off x="0" y="0"/>
          <a:ext cx="0" cy="0"/>
          <a:chOff x="0" y="0"/>
          <a:chExt cx="0" cy="0"/>
        </a:xfrm>
      </p:grpSpPr>
      <p:pic>
        <p:nvPicPr>
          <p:cNvPr id="444" name="Google Shape;444;p49"/>
          <p:cNvPicPr preferRelativeResize="0"/>
          <p:nvPr/>
        </p:nvPicPr>
        <p:blipFill>
          <a:blip r:embed="rId3">
            <a:alphaModFix/>
          </a:blip>
          <a:stretch>
            <a:fillRect/>
          </a:stretch>
        </p:blipFill>
        <p:spPr>
          <a:xfrm>
            <a:off x="5626376" y="567250"/>
            <a:ext cx="3399276" cy="5418700"/>
          </a:xfrm>
          <a:prstGeom prst="rect">
            <a:avLst/>
          </a:prstGeom>
          <a:noFill/>
          <a:ln>
            <a:noFill/>
          </a:ln>
        </p:spPr>
      </p:pic>
      <p:sp>
        <p:nvSpPr>
          <p:cNvPr id="445" name="Google Shape;445;p49"/>
          <p:cNvSpPr txBox="1"/>
          <p:nvPr/>
        </p:nvSpPr>
        <p:spPr>
          <a:xfrm>
            <a:off x="267700" y="2391450"/>
            <a:ext cx="6001800" cy="1770300"/>
          </a:xfrm>
          <a:prstGeom prst="rect">
            <a:avLst/>
          </a:prstGeom>
          <a:noFill/>
          <a:ln>
            <a:noFill/>
          </a:ln>
        </p:spPr>
        <p:txBody>
          <a:bodyPr spcFirstLastPara="1" wrap="square" lIns="91425" tIns="91425" rIns="91425" bIns="91425" anchor="t" anchorCtr="0">
            <a:noAutofit/>
          </a:bodyPr>
          <a:lstStyle/>
          <a:p>
            <a:pPr marL="0" lvl="0" indent="0" algn="l" rtl="0">
              <a:spcBef>
                <a:spcPts val="275"/>
              </a:spcBef>
              <a:spcAft>
                <a:spcPts val="0"/>
              </a:spcAft>
              <a:buNone/>
            </a:pPr>
            <a:r>
              <a:rPr lang="en-US" sz="1800" i="1">
                <a:solidFill>
                  <a:srgbClr val="FFFFFF"/>
                </a:solidFill>
                <a:latin typeface="Roboto"/>
                <a:ea typeface="Roboto"/>
                <a:cs typeface="Roboto"/>
                <a:sym typeface="Roboto"/>
              </a:rPr>
              <a:t>Thursday morning entero. samples</a:t>
            </a:r>
            <a:r>
              <a:rPr lang="en-US" sz="1800">
                <a:solidFill>
                  <a:srgbClr val="FFFFFF"/>
                </a:solidFill>
                <a:latin typeface="Roboto"/>
                <a:ea typeface="Roboto"/>
                <a:cs typeface="Roboto"/>
                <a:sym typeface="Roboto"/>
              </a:rPr>
              <a:t> </a:t>
            </a:r>
            <a:r>
              <a:rPr lang="en-US" sz="1800" b="1">
                <a:solidFill>
                  <a:srgbClr val="FFFFFF"/>
                </a:solidFill>
                <a:latin typeface="Roboto"/>
                <a:ea typeface="Roboto"/>
                <a:cs typeface="Roboto"/>
                <a:sym typeface="Roboto"/>
              </a:rPr>
              <a:t>→</a:t>
            </a:r>
            <a:endParaRPr sz="1800" b="1">
              <a:solidFill>
                <a:srgbClr val="FFFFFF"/>
              </a:solidFill>
              <a:latin typeface="Roboto"/>
              <a:ea typeface="Roboto"/>
              <a:cs typeface="Roboto"/>
              <a:sym typeface="Roboto"/>
            </a:endParaRPr>
          </a:p>
          <a:p>
            <a:pPr marL="0" lvl="0" indent="0" algn="l" rtl="0">
              <a:spcBef>
                <a:spcPts val="275"/>
              </a:spcBef>
              <a:spcAft>
                <a:spcPts val="0"/>
              </a:spcAft>
              <a:buNone/>
            </a:pPr>
            <a:r>
              <a:rPr lang="en-US" sz="1800" i="1">
                <a:solidFill>
                  <a:srgbClr val="FFFFFF"/>
                </a:solidFill>
                <a:latin typeface="Roboto"/>
                <a:ea typeface="Roboto"/>
                <a:cs typeface="Roboto"/>
                <a:sym typeface="Roboto"/>
              </a:rPr>
              <a:t>Thursday afternoon lab processing</a:t>
            </a:r>
            <a:r>
              <a:rPr lang="en-US" sz="1800">
                <a:solidFill>
                  <a:srgbClr val="FFFFFF"/>
                </a:solidFill>
                <a:latin typeface="Roboto"/>
                <a:ea typeface="Roboto"/>
                <a:cs typeface="Roboto"/>
                <a:sym typeface="Roboto"/>
              </a:rPr>
              <a:t> </a:t>
            </a:r>
            <a:r>
              <a:rPr lang="en-US" sz="1800" b="1">
                <a:solidFill>
                  <a:srgbClr val="FFFFFF"/>
                </a:solidFill>
                <a:latin typeface="Roboto"/>
                <a:ea typeface="Roboto"/>
                <a:cs typeface="Roboto"/>
                <a:sym typeface="Roboto"/>
              </a:rPr>
              <a:t>→ </a:t>
            </a:r>
            <a:endParaRPr sz="1800" b="1">
              <a:solidFill>
                <a:srgbClr val="FFFFFF"/>
              </a:solidFill>
              <a:latin typeface="Roboto"/>
              <a:ea typeface="Roboto"/>
              <a:cs typeface="Roboto"/>
              <a:sym typeface="Roboto"/>
            </a:endParaRPr>
          </a:p>
          <a:p>
            <a:pPr marL="0" lvl="0" indent="0" algn="l" rtl="0">
              <a:spcBef>
                <a:spcPts val="275"/>
              </a:spcBef>
              <a:spcAft>
                <a:spcPts val="0"/>
              </a:spcAft>
              <a:buNone/>
            </a:pPr>
            <a:br>
              <a:rPr lang="en-US" sz="2000" i="1">
                <a:solidFill>
                  <a:srgbClr val="FFFFFF"/>
                </a:solidFill>
                <a:latin typeface="Roboto"/>
                <a:ea typeface="Roboto"/>
                <a:cs typeface="Roboto"/>
                <a:sym typeface="Roboto"/>
              </a:rPr>
            </a:br>
            <a:r>
              <a:rPr lang="en-US" sz="1500" i="1">
                <a:solidFill>
                  <a:srgbClr val="FFFFFF"/>
                </a:solidFill>
                <a:latin typeface="Roboto"/>
                <a:ea typeface="Roboto"/>
                <a:cs typeface="Roboto"/>
                <a:sym typeface="Roboto"/>
              </a:rPr>
              <a:t>		***24hrs in the incubator***</a:t>
            </a:r>
            <a:br>
              <a:rPr lang="en-US" sz="1500" i="1">
                <a:solidFill>
                  <a:srgbClr val="FFFFFF"/>
                </a:solidFill>
                <a:latin typeface="Roboto"/>
                <a:ea typeface="Roboto"/>
                <a:cs typeface="Roboto"/>
                <a:sym typeface="Roboto"/>
              </a:rPr>
            </a:br>
            <a:br>
              <a:rPr lang="en-US" sz="2000" i="1">
                <a:solidFill>
                  <a:srgbClr val="FFFFFF"/>
                </a:solidFill>
                <a:latin typeface="Roboto"/>
                <a:ea typeface="Roboto"/>
                <a:cs typeface="Roboto"/>
                <a:sym typeface="Roboto"/>
              </a:rPr>
            </a:br>
            <a:r>
              <a:rPr lang="en-US" sz="1800" i="1">
                <a:solidFill>
                  <a:srgbClr val="FFFFFF"/>
                </a:solidFill>
                <a:latin typeface="Roboto"/>
                <a:ea typeface="Roboto"/>
                <a:cs typeface="Roboto"/>
                <a:sym typeface="Roboto"/>
              </a:rPr>
              <a:t>Friday afternoon entero. results</a:t>
            </a:r>
            <a:r>
              <a:rPr lang="en-US" sz="1800">
                <a:solidFill>
                  <a:srgbClr val="FFFFFF"/>
                </a:solidFill>
                <a:latin typeface="Roboto"/>
                <a:ea typeface="Roboto"/>
                <a:cs typeface="Roboto"/>
                <a:sym typeface="Roboto"/>
              </a:rPr>
              <a:t> </a:t>
            </a:r>
            <a:r>
              <a:rPr lang="en-US" sz="1800" b="1">
                <a:solidFill>
                  <a:srgbClr val="FFFFFF"/>
                </a:solidFill>
                <a:latin typeface="Roboto"/>
                <a:ea typeface="Roboto"/>
                <a:cs typeface="Roboto"/>
                <a:sym typeface="Roboto"/>
              </a:rPr>
              <a:t>→</a:t>
            </a:r>
            <a:endParaRPr sz="1800" b="1">
              <a:solidFill>
                <a:srgbClr val="FFFFFF"/>
              </a:solidFill>
              <a:latin typeface="Roboto"/>
              <a:ea typeface="Roboto"/>
              <a:cs typeface="Roboto"/>
              <a:sym typeface="Roboto"/>
            </a:endParaRPr>
          </a:p>
          <a:p>
            <a:pPr marL="0" lvl="0" indent="0" algn="l" rtl="0">
              <a:spcBef>
                <a:spcPts val="275"/>
              </a:spcBef>
              <a:spcAft>
                <a:spcPts val="0"/>
              </a:spcAft>
              <a:buNone/>
            </a:pPr>
            <a:r>
              <a:rPr lang="en-US" sz="1800" i="1">
                <a:solidFill>
                  <a:srgbClr val="FFFFFF"/>
                </a:solidFill>
                <a:latin typeface="Roboto"/>
                <a:ea typeface="Roboto"/>
                <a:cs typeface="Roboto"/>
                <a:sym typeface="Roboto"/>
              </a:rPr>
              <a:t>Friday evening newsletter</a:t>
            </a:r>
            <a:r>
              <a:rPr lang="en-US" sz="1800">
                <a:solidFill>
                  <a:srgbClr val="FFFFFF"/>
                </a:solidFill>
                <a:latin typeface="Roboto"/>
                <a:ea typeface="Roboto"/>
                <a:cs typeface="Roboto"/>
                <a:sym typeface="Roboto"/>
              </a:rPr>
              <a:t> </a:t>
            </a:r>
            <a:r>
              <a:rPr lang="en-US" sz="1800" b="1">
                <a:solidFill>
                  <a:srgbClr val="FFFFFF"/>
                </a:solidFill>
                <a:latin typeface="Roboto"/>
                <a:ea typeface="Roboto"/>
                <a:cs typeface="Roboto"/>
                <a:sym typeface="Roboto"/>
              </a:rPr>
              <a:t>→</a:t>
            </a:r>
            <a:endParaRPr sz="1800" b="1">
              <a:solidFill>
                <a:srgbClr val="FFFFFF"/>
              </a:solidFill>
              <a:latin typeface="Roboto"/>
              <a:ea typeface="Roboto"/>
              <a:cs typeface="Roboto"/>
              <a:sym typeface="Roboto"/>
            </a:endParaRPr>
          </a:p>
          <a:p>
            <a:pPr marL="0" lvl="0" indent="0" algn="l" rtl="0">
              <a:spcBef>
                <a:spcPts val="275"/>
              </a:spcBef>
              <a:spcAft>
                <a:spcPts val="0"/>
              </a:spcAft>
              <a:buNone/>
            </a:pPr>
            <a:r>
              <a:rPr lang="en-US" sz="1800" i="1">
                <a:solidFill>
                  <a:srgbClr val="FFFFFF"/>
                </a:solidFill>
                <a:latin typeface="Roboto"/>
                <a:ea typeface="Roboto"/>
                <a:cs typeface="Roboto"/>
                <a:sym typeface="Roboto"/>
              </a:rPr>
              <a:t>Weekend recreation with the latest possible results!</a:t>
            </a:r>
            <a:endParaRPr sz="1800" i="1">
              <a:solidFill>
                <a:srgbClr val="FFFFFF"/>
              </a:solidFill>
              <a:latin typeface="Roboto"/>
              <a:ea typeface="Roboto"/>
              <a:cs typeface="Roboto"/>
              <a:sym typeface="Roboto"/>
            </a:endParaRPr>
          </a:p>
        </p:txBody>
      </p:sp>
      <p:sp>
        <p:nvSpPr>
          <p:cNvPr id="446" name="Google Shape;446;p49"/>
          <p:cNvSpPr txBox="1"/>
          <p:nvPr/>
        </p:nvSpPr>
        <p:spPr>
          <a:xfrm>
            <a:off x="267700" y="1574700"/>
            <a:ext cx="581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2400" b="1">
                <a:solidFill>
                  <a:srgbClr val="FFFFFF"/>
                </a:solidFill>
                <a:latin typeface="Roboto"/>
                <a:ea typeface="Roboto"/>
                <a:cs typeface="Roboto"/>
                <a:sym typeface="Roboto"/>
              </a:rPr>
              <a:t>What we do, when we do it + why:</a:t>
            </a:r>
            <a:endParaRPr sz="2900" b="1">
              <a:solidFill>
                <a:srgbClr val="FFFFFF"/>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451"/>
        <p:cNvGrpSpPr/>
        <p:nvPr/>
      </p:nvGrpSpPr>
      <p:grpSpPr>
        <a:xfrm>
          <a:off x="0" y="0"/>
          <a:ext cx="0" cy="0"/>
          <a:chOff x="0" y="0"/>
          <a:chExt cx="0" cy="0"/>
        </a:xfrm>
      </p:grpSpPr>
      <p:sp>
        <p:nvSpPr>
          <p:cNvPr id="452" name="Google Shape;452;p50"/>
          <p:cNvSpPr/>
          <p:nvPr/>
        </p:nvSpPr>
        <p:spPr>
          <a:xfrm>
            <a:off x="0" y="0"/>
            <a:ext cx="91440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3" name="Google Shape;453;p50"/>
          <p:cNvPicPr preferRelativeResize="0"/>
          <p:nvPr/>
        </p:nvPicPr>
        <p:blipFill>
          <a:blip r:embed="rId3">
            <a:alphaModFix/>
          </a:blip>
          <a:stretch>
            <a:fillRect/>
          </a:stretch>
        </p:blipFill>
        <p:spPr>
          <a:xfrm>
            <a:off x="5220538" y="1112987"/>
            <a:ext cx="1282975" cy="869417"/>
          </a:xfrm>
          <a:prstGeom prst="rect">
            <a:avLst/>
          </a:prstGeom>
          <a:noFill/>
          <a:ln>
            <a:noFill/>
          </a:ln>
        </p:spPr>
      </p:pic>
      <p:pic>
        <p:nvPicPr>
          <p:cNvPr id="454" name="Google Shape;454;p50"/>
          <p:cNvPicPr preferRelativeResize="0"/>
          <p:nvPr/>
        </p:nvPicPr>
        <p:blipFill>
          <a:blip r:embed="rId4">
            <a:alphaModFix/>
          </a:blip>
          <a:stretch>
            <a:fillRect/>
          </a:stretch>
        </p:blipFill>
        <p:spPr>
          <a:xfrm>
            <a:off x="2830263" y="5426316"/>
            <a:ext cx="1973468" cy="610984"/>
          </a:xfrm>
          <a:prstGeom prst="rect">
            <a:avLst/>
          </a:prstGeom>
          <a:noFill/>
          <a:ln>
            <a:noFill/>
          </a:ln>
        </p:spPr>
      </p:pic>
      <p:pic>
        <p:nvPicPr>
          <p:cNvPr id="455" name="Google Shape;455;p50"/>
          <p:cNvPicPr preferRelativeResize="0"/>
          <p:nvPr/>
        </p:nvPicPr>
        <p:blipFill>
          <a:blip r:embed="rId5">
            <a:alphaModFix/>
          </a:blip>
          <a:stretch>
            <a:fillRect/>
          </a:stretch>
        </p:blipFill>
        <p:spPr>
          <a:xfrm>
            <a:off x="6847212" y="1266537"/>
            <a:ext cx="1282975" cy="867114"/>
          </a:xfrm>
          <a:prstGeom prst="rect">
            <a:avLst/>
          </a:prstGeom>
          <a:noFill/>
          <a:ln>
            <a:noFill/>
          </a:ln>
        </p:spPr>
      </p:pic>
      <p:pic>
        <p:nvPicPr>
          <p:cNvPr id="456" name="Google Shape;456;p50"/>
          <p:cNvPicPr preferRelativeResize="0"/>
          <p:nvPr/>
        </p:nvPicPr>
        <p:blipFill>
          <a:blip r:embed="rId6">
            <a:alphaModFix/>
          </a:blip>
          <a:stretch>
            <a:fillRect/>
          </a:stretch>
        </p:blipFill>
        <p:spPr>
          <a:xfrm rot="5400000">
            <a:off x="7010574" y="2402137"/>
            <a:ext cx="956250" cy="1101875"/>
          </a:xfrm>
          <a:prstGeom prst="rect">
            <a:avLst/>
          </a:prstGeom>
          <a:noFill/>
          <a:ln>
            <a:noFill/>
          </a:ln>
        </p:spPr>
      </p:pic>
      <p:pic>
        <p:nvPicPr>
          <p:cNvPr id="457" name="Google Shape;457;p50"/>
          <p:cNvPicPr preferRelativeResize="0"/>
          <p:nvPr/>
        </p:nvPicPr>
        <p:blipFill>
          <a:blip r:embed="rId7">
            <a:alphaModFix/>
          </a:blip>
          <a:stretch>
            <a:fillRect/>
          </a:stretch>
        </p:blipFill>
        <p:spPr>
          <a:xfrm>
            <a:off x="1147775" y="975688"/>
            <a:ext cx="1207289" cy="1062985"/>
          </a:xfrm>
          <a:prstGeom prst="rect">
            <a:avLst/>
          </a:prstGeom>
          <a:noFill/>
          <a:ln>
            <a:noFill/>
          </a:ln>
        </p:spPr>
      </p:pic>
      <p:pic>
        <p:nvPicPr>
          <p:cNvPr id="458" name="Google Shape;458;p50"/>
          <p:cNvPicPr preferRelativeResize="0"/>
          <p:nvPr/>
        </p:nvPicPr>
        <p:blipFill rotWithShape="1">
          <a:blip r:embed="rId8">
            <a:alphaModFix/>
          </a:blip>
          <a:srcRect b="7192"/>
          <a:stretch/>
        </p:blipFill>
        <p:spPr>
          <a:xfrm>
            <a:off x="6937739" y="3843614"/>
            <a:ext cx="1215659" cy="983491"/>
          </a:xfrm>
          <a:prstGeom prst="rect">
            <a:avLst/>
          </a:prstGeom>
          <a:noFill/>
          <a:ln>
            <a:noFill/>
          </a:ln>
        </p:spPr>
      </p:pic>
      <p:pic>
        <p:nvPicPr>
          <p:cNvPr id="459" name="Google Shape;459;p50"/>
          <p:cNvPicPr preferRelativeResize="0"/>
          <p:nvPr/>
        </p:nvPicPr>
        <p:blipFill>
          <a:blip r:embed="rId9">
            <a:alphaModFix/>
          </a:blip>
          <a:stretch>
            <a:fillRect/>
          </a:stretch>
        </p:blipFill>
        <p:spPr>
          <a:xfrm>
            <a:off x="1147785" y="5200313"/>
            <a:ext cx="1207289" cy="1063000"/>
          </a:xfrm>
          <a:prstGeom prst="rect">
            <a:avLst/>
          </a:prstGeom>
          <a:noFill/>
          <a:ln>
            <a:noFill/>
          </a:ln>
        </p:spPr>
      </p:pic>
      <p:pic>
        <p:nvPicPr>
          <p:cNvPr id="460" name="Google Shape;460;p50"/>
          <p:cNvPicPr preferRelativeResize="0"/>
          <p:nvPr/>
        </p:nvPicPr>
        <p:blipFill>
          <a:blip r:embed="rId10">
            <a:alphaModFix/>
          </a:blip>
          <a:stretch>
            <a:fillRect/>
          </a:stretch>
        </p:blipFill>
        <p:spPr>
          <a:xfrm>
            <a:off x="6937750" y="5066952"/>
            <a:ext cx="1215659" cy="935551"/>
          </a:xfrm>
          <a:prstGeom prst="rect">
            <a:avLst/>
          </a:prstGeom>
          <a:noFill/>
          <a:ln>
            <a:noFill/>
          </a:ln>
        </p:spPr>
      </p:pic>
      <p:pic>
        <p:nvPicPr>
          <p:cNvPr id="461" name="Google Shape;461;p50"/>
          <p:cNvPicPr preferRelativeResize="0"/>
          <p:nvPr/>
        </p:nvPicPr>
        <p:blipFill>
          <a:blip r:embed="rId11">
            <a:alphaModFix/>
          </a:blip>
          <a:stretch>
            <a:fillRect/>
          </a:stretch>
        </p:blipFill>
        <p:spPr>
          <a:xfrm>
            <a:off x="914400" y="2038662"/>
            <a:ext cx="5890248" cy="3273005"/>
          </a:xfrm>
          <a:prstGeom prst="rect">
            <a:avLst/>
          </a:prstGeom>
          <a:noFill/>
          <a:ln>
            <a:noFill/>
          </a:ln>
        </p:spPr>
      </p:pic>
      <p:pic>
        <p:nvPicPr>
          <p:cNvPr id="462" name="Google Shape;462;p50"/>
          <p:cNvPicPr preferRelativeResize="0"/>
          <p:nvPr/>
        </p:nvPicPr>
        <p:blipFill>
          <a:blip r:embed="rId12">
            <a:alphaModFix/>
          </a:blip>
          <a:stretch>
            <a:fillRect/>
          </a:stretch>
        </p:blipFill>
        <p:spPr>
          <a:xfrm>
            <a:off x="3276280" y="975688"/>
            <a:ext cx="1207290" cy="1062986"/>
          </a:xfrm>
          <a:prstGeom prst="rect">
            <a:avLst/>
          </a:prstGeom>
          <a:noFill/>
          <a:ln>
            <a:noFill/>
          </a:ln>
        </p:spPr>
      </p:pic>
      <p:pic>
        <p:nvPicPr>
          <p:cNvPr id="463" name="Google Shape;463;p50"/>
          <p:cNvPicPr preferRelativeResize="0"/>
          <p:nvPr/>
        </p:nvPicPr>
        <p:blipFill>
          <a:blip r:embed="rId13">
            <a:alphaModFix/>
          </a:blip>
          <a:stretch>
            <a:fillRect/>
          </a:stretch>
        </p:blipFill>
        <p:spPr>
          <a:xfrm>
            <a:off x="5278913" y="5337287"/>
            <a:ext cx="1166200" cy="627959"/>
          </a:xfrm>
          <a:prstGeom prst="rect">
            <a:avLst/>
          </a:prstGeom>
          <a:noFill/>
          <a:ln>
            <a:noFill/>
          </a:ln>
        </p:spPr>
      </p:pic>
      <p:sp>
        <p:nvSpPr>
          <p:cNvPr id="464" name="Google Shape;464;p50"/>
          <p:cNvSpPr/>
          <p:nvPr/>
        </p:nvSpPr>
        <p:spPr>
          <a:xfrm>
            <a:off x="2673675" y="4476838"/>
            <a:ext cx="2287200" cy="784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5" name="Google Shape;465;p50"/>
          <p:cNvPicPr preferRelativeResize="0"/>
          <p:nvPr/>
        </p:nvPicPr>
        <p:blipFill>
          <a:blip r:embed="rId14">
            <a:alphaModFix/>
          </a:blip>
          <a:stretch>
            <a:fillRect/>
          </a:stretch>
        </p:blipFill>
        <p:spPr>
          <a:xfrm>
            <a:off x="2942174" y="4637437"/>
            <a:ext cx="1834700" cy="572125"/>
          </a:xfrm>
          <a:prstGeom prst="rect">
            <a:avLst/>
          </a:prstGeom>
          <a:noFill/>
          <a:ln>
            <a:noFill/>
          </a:ln>
        </p:spPr>
      </p:pic>
      <p:sp>
        <p:nvSpPr>
          <p:cNvPr id="466" name="Google Shape;466;p50"/>
          <p:cNvSpPr txBox="1"/>
          <p:nvPr/>
        </p:nvSpPr>
        <p:spPr>
          <a:xfrm>
            <a:off x="738900" y="379300"/>
            <a:ext cx="7666200" cy="50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solidFill>
                  <a:srgbClr val="2D3D58"/>
                </a:solidFill>
                <a:latin typeface="Oswald SemiBold"/>
                <a:ea typeface="Oswald SemiBold"/>
                <a:cs typeface="Oswald SemiBold"/>
                <a:sym typeface="Oswald SemiBold"/>
              </a:rPr>
              <a:t>CWQT Partner Organizations </a:t>
            </a:r>
            <a:endParaRPr sz="1600">
              <a:solidFill>
                <a:srgbClr val="2D3D58"/>
              </a:solidFill>
              <a:latin typeface="Oswald SemiBold"/>
              <a:ea typeface="Oswald SemiBold"/>
              <a:cs typeface="Oswald SemiBold"/>
              <a:sym typeface="Oswald SemiBold"/>
            </a:endParaRPr>
          </a:p>
        </p:txBody>
      </p:sp>
      <p:sp>
        <p:nvSpPr>
          <p:cNvPr id="467" name="Google Shape;467;p50"/>
          <p:cNvSpPr/>
          <p:nvPr/>
        </p:nvSpPr>
        <p:spPr>
          <a:xfrm>
            <a:off x="753200" y="810850"/>
            <a:ext cx="7742400" cy="5452500"/>
          </a:xfrm>
          <a:prstGeom prst="roundRect">
            <a:avLst>
              <a:gd name="adj"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highlight>
                <a:schemeClr val="lt2"/>
              </a:high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72"/>
        <p:cNvGrpSpPr/>
        <p:nvPr/>
      </p:nvGrpSpPr>
      <p:grpSpPr>
        <a:xfrm>
          <a:off x="0" y="0"/>
          <a:ext cx="0" cy="0"/>
          <a:chOff x="0" y="0"/>
          <a:chExt cx="0" cy="0"/>
        </a:xfrm>
      </p:grpSpPr>
      <p:pic>
        <p:nvPicPr>
          <p:cNvPr id="473" name="Google Shape;473;p51"/>
          <p:cNvPicPr preferRelativeResize="0"/>
          <p:nvPr/>
        </p:nvPicPr>
        <p:blipFill rotWithShape="1">
          <a:blip r:embed="rId3">
            <a:alphaModFix/>
          </a:blip>
          <a:srcRect l="19159" t="13993" r="13941"/>
          <a:stretch/>
        </p:blipFill>
        <p:spPr>
          <a:xfrm>
            <a:off x="76191" y="4311826"/>
            <a:ext cx="2476634" cy="2388050"/>
          </a:xfrm>
          <a:prstGeom prst="rect">
            <a:avLst/>
          </a:prstGeom>
          <a:noFill/>
          <a:ln>
            <a:noFill/>
          </a:ln>
        </p:spPr>
      </p:pic>
      <p:cxnSp>
        <p:nvCxnSpPr>
          <p:cNvPr id="474" name="Google Shape;474;p51"/>
          <p:cNvCxnSpPr/>
          <p:nvPr/>
        </p:nvCxnSpPr>
        <p:spPr>
          <a:xfrm>
            <a:off x="2552063" y="4131775"/>
            <a:ext cx="366300" cy="2400"/>
          </a:xfrm>
          <a:prstGeom prst="straightConnector1">
            <a:avLst/>
          </a:prstGeom>
          <a:noFill/>
          <a:ln w="76200" cap="flat" cmpd="sng">
            <a:solidFill>
              <a:srgbClr val="FFFFFF"/>
            </a:solidFill>
            <a:prstDash val="solid"/>
            <a:round/>
            <a:headEnd type="none" w="med" len="med"/>
            <a:tailEnd type="triangle" w="med" len="med"/>
          </a:ln>
        </p:spPr>
      </p:cxnSp>
      <p:pic>
        <p:nvPicPr>
          <p:cNvPr id="475" name="Google Shape;475;p51"/>
          <p:cNvPicPr preferRelativeResize="0"/>
          <p:nvPr/>
        </p:nvPicPr>
        <p:blipFill rotWithShape="1">
          <a:blip r:embed="rId4">
            <a:alphaModFix/>
          </a:blip>
          <a:srcRect t="24047" r="40849" b="-220"/>
          <a:stretch/>
        </p:blipFill>
        <p:spPr>
          <a:xfrm>
            <a:off x="3336808" y="1561700"/>
            <a:ext cx="2473504" cy="2385031"/>
          </a:xfrm>
          <a:prstGeom prst="rect">
            <a:avLst/>
          </a:prstGeom>
          <a:noFill/>
          <a:ln>
            <a:noFill/>
          </a:ln>
        </p:spPr>
      </p:pic>
      <p:pic>
        <p:nvPicPr>
          <p:cNvPr id="476" name="Google Shape;476;p51"/>
          <p:cNvPicPr preferRelativeResize="0"/>
          <p:nvPr/>
        </p:nvPicPr>
        <p:blipFill rotWithShape="1">
          <a:blip r:embed="rId5">
            <a:alphaModFix/>
          </a:blip>
          <a:srcRect t="16199" r="37031" b="2841"/>
          <a:stretch/>
        </p:blipFill>
        <p:spPr>
          <a:xfrm>
            <a:off x="6575809" y="1490287"/>
            <a:ext cx="2501967" cy="2412486"/>
          </a:xfrm>
          <a:prstGeom prst="rect">
            <a:avLst/>
          </a:prstGeom>
          <a:noFill/>
          <a:ln>
            <a:noFill/>
          </a:ln>
        </p:spPr>
      </p:pic>
      <p:pic>
        <p:nvPicPr>
          <p:cNvPr id="477" name="Google Shape;477;p51"/>
          <p:cNvPicPr preferRelativeResize="0"/>
          <p:nvPr/>
        </p:nvPicPr>
        <p:blipFill rotWithShape="1">
          <a:blip r:embed="rId6">
            <a:alphaModFix/>
          </a:blip>
          <a:srcRect l="18905" r="29622" b="1854"/>
          <a:stretch/>
        </p:blipFill>
        <p:spPr>
          <a:xfrm>
            <a:off x="6575800" y="4215425"/>
            <a:ext cx="2501974" cy="2451550"/>
          </a:xfrm>
          <a:prstGeom prst="rect">
            <a:avLst/>
          </a:prstGeom>
          <a:noFill/>
          <a:ln>
            <a:noFill/>
          </a:ln>
        </p:spPr>
      </p:pic>
      <p:sp>
        <p:nvSpPr>
          <p:cNvPr id="478" name="Google Shape;478;p51"/>
          <p:cNvSpPr txBox="1"/>
          <p:nvPr/>
        </p:nvSpPr>
        <p:spPr>
          <a:xfrm>
            <a:off x="5910100" y="6280568"/>
            <a:ext cx="3905100" cy="53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500">
                <a:solidFill>
                  <a:srgbClr val="FFFFFF"/>
                </a:solidFill>
                <a:latin typeface="Roboto"/>
                <a:ea typeface="Roboto"/>
                <a:cs typeface="Roboto"/>
                <a:sym typeface="Roboto"/>
              </a:rPr>
              <a:t>24 hours later...</a:t>
            </a:r>
            <a:endParaRPr sz="1500"/>
          </a:p>
        </p:txBody>
      </p:sp>
      <p:sp>
        <p:nvSpPr>
          <p:cNvPr id="479" name="Google Shape;479;p51"/>
          <p:cNvSpPr txBox="1"/>
          <p:nvPr/>
        </p:nvSpPr>
        <p:spPr>
          <a:xfrm>
            <a:off x="142275" y="178025"/>
            <a:ext cx="88926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a:solidFill>
                  <a:schemeClr val="dk1"/>
                </a:solidFill>
                <a:latin typeface="Roboto"/>
                <a:ea typeface="Roboto"/>
                <a:cs typeface="Roboto"/>
                <a:sym typeface="Roboto"/>
              </a:rPr>
              <a:t>In the lab, we use the IDEXX enteroalert system, an EPA-approved testing method. The amount of Enterococcus bacteria in each sample is determined by counting the number of UV reactive wells after 24 hours of incubation.</a:t>
            </a:r>
            <a:endParaRPr sz="1800">
              <a:solidFill>
                <a:schemeClr val="dk1"/>
              </a:solidFill>
              <a:latin typeface="Roboto"/>
              <a:ea typeface="Roboto"/>
              <a:cs typeface="Roboto"/>
              <a:sym typeface="Roboto"/>
            </a:endParaRPr>
          </a:p>
        </p:txBody>
      </p:sp>
      <p:cxnSp>
        <p:nvCxnSpPr>
          <p:cNvPr id="480" name="Google Shape;480;p51"/>
          <p:cNvCxnSpPr/>
          <p:nvPr/>
        </p:nvCxnSpPr>
        <p:spPr>
          <a:xfrm>
            <a:off x="5882613" y="4131775"/>
            <a:ext cx="366300" cy="2400"/>
          </a:xfrm>
          <a:prstGeom prst="straightConnector1">
            <a:avLst/>
          </a:prstGeom>
          <a:noFill/>
          <a:ln w="76200" cap="flat" cmpd="sng">
            <a:solidFill>
              <a:srgbClr val="FFFFFF"/>
            </a:solidFill>
            <a:prstDash val="solid"/>
            <a:round/>
            <a:headEnd type="none" w="med" len="med"/>
            <a:tailEnd type="triangle" w="med" len="med"/>
          </a:ln>
        </p:spPr>
      </p:cxnSp>
      <p:pic>
        <p:nvPicPr>
          <p:cNvPr id="481" name="Google Shape;481;p51"/>
          <p:cNvPicPr preferRelativeResize="0"/>
          <p:nvPr/>
        </p:nvPicPr>
        <p:blipFill rotWithShape="1">
          <a:blip r:embed="rId7">
            <a:alphaModFix/>
          </a:blip>
          <a:srcRect l="21958" r="21197"/>
          <a:stretch/>
        </p:blipFill>
        <p:spPr>
          <a:xfrm>
            <a:off x="76199" y="1518950"/>
            <a:ext cx="2476624" cy="2451550"/>
          </a:xfrm>
          <a:prstGeom prst="rect">
            <a:avLst/>
          </a:prstGeom>
          <a:noFill/>
          <a:ln>
            <a:noFill/>
          </a:ln>
        </p:spPr>
      </p:pic>
      <p:pic>
        <p:nvPicPr>
          <p:cNvPr id="482" name="Google Shape;482;p51"/>
          <p:cNvPicPr preferRelativeResize="0"/>
          <p:nvPr/>
        </p:nvPicPr>
        <p:blipFill rotWithShape="1">
          <a:blip r:embed="rId8">
            <a:alphaModFix/>
          </a:blip>
          <a:srcRect t="25353" b="297"/>
          <a:stretch/>
        </p:blipFill>
        <p:spPr>
          <a:xfrm>
            <a:off x="3351825" y="4238600"/>
            <a:ext cx="2473500" cy="2451550"/>
          </a:xfrm>
          <a:prstGeom prst="rect">
            <a:avLst/>
          </a:prstGeom>
          <a:noFill/>
          <a:ln>
            <a:noFill/>
          </a:ln>
        </p:spPr>
      </p:pic>
      <p:sp>
        <p:nvSpPr>
          <p:cNvPr id="483" name="Google Shape;483;p51"/>
          <p:cNvSpPr txBox="1"/>
          <p:nvPr/>
        </p:nvSpPr>
        <p:spPr>
          <a:xfrm>
            <a:off x="-272647" y="3759713"/>
            <a:ext cx="31743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SAMPLE</a:t>
            </a:r>
            <a:br>
              <a:rPr lang="en-US" sz="1600" b="1">
                <a:solidFill>
                  <a:srgbClr val="FFFFFF"/>
                </a:solidFill>
                <a:highlight>
                  <a:srgbClr val="000000"/>
                </a:highlight>
              </a:rPr>
            </a:br>
            <a:r>
              <a:rPr lang="en-US" sz="1600" b="1">
                <a:solidFill>
                  <a:srgbClr val="FFFFFF"/>
                </a:solidFill>
                <a:highlight>
                  <a:srgbClr val="000000"/>
                </a:highlight>
              </a:rPr>
              <a:t>COLLECTION</a:t>
            </a:r>
            <a:endParaRPr sz="1600" b="1">
              <a:solidFill>
                <a:srgbClr val="FFFFFF"/>
              </a:solidFill>
              <a:highlight>
                <a:srgbClr val="000000"/>
              </a:highlight>
            </a:endParaRPr>
          </a:p>
        </p:txBody>
      </p:sp>
      <p:sp>
        <p:nvSpPr>
          <p:cNvPr id="484" name="Google Shape;484;p51"/>
          <p:cNvSpPr txBox="1"/>
          <p:nvPr/>
        </p:nvSpPr>
        <p:spPr>
          <a:xfrm>
            <a:off x="3001428" y="3750363"/>
            <a:ext cx="31743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SAMPLE</a:t>
            </a:r>
            <a:br>
              <a:rPr lang="en-US" sz="1600" b="1">
                <a:solidFill>
                  <a:srgbClr val="FFFFFF"/>
                </a:solidFill>
                <a:highlight>
                  <a:srgbClr val="000000"/>
                </a:highlight>
              </a:rPr>
            </a:br>
            <a:r>
              <a:rPr lang="en-US" sz="1600" b="1">
                <a:solidFill>
                  <a:srgbClr val="FFFFFF"/>
                </a:solidFill>
                <a:highlight>
                  <a:srgbClr val="000000"/>
                </a:highlight>
              </a:rPr>
              <a:t>DROP OFF</a:t>
            </a:r>
            <a:endParaRPr sz="1600" b="1">
              <a:solidFill>
                <a:srgbClr val="FFFFFF"/>
              </a:solidFill>
              <a:highlight>
                <a:srgbClr val="000000"/>
              </a:highlight>
            </a:endParaRPr>
          </a:p>
        </p:txBody>
      </p:sp>
      <p:sp>
        <p:nvSpPr>
          <p:cNvPr id="485" name="Google Shape;485;p51"/>
          <p:cNvSpPr txBox="1"/>
          <p:nvPr/>
        </p:nvSpPr>
        <p:spPr>
          <a:xfrm>
            <a:off x="6275503" y="3750363"/>
            <a:ext cx="3174300" cy="30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highlight>
                  <a:srgbClr val="000000"/>
                </a:highlight>
              </a:rPr>
              <a:t>SAMPLE</a:t>
            </a:r>
            <a:br>
              <a:rPr lang="en-US" sz="1600" b="1">
                <a:solidFill>
                  <a:srgbClr val="FFFFFF"/>
                </a:solidFill>
                <a:highlight>
                  <a:srgbClr val="000000"/>
                </a:highlight>
              </a:rPr>
            </a:br>
            <a:r>
              <a:rPr lang="en-US" sz="1600" b="1">
                <a:solidFill>
                  <a:srgbClr val="FFFFFF"/>
                </a:solidFill>
                <a:highlight>
                  <a:srgbClr val="000000"/>
                </a:highlight>
              </a:rPr>
              <a:t>PROCESSING</a:t>
            </a:r>
            <a:endParaRPr sz="1600" b="1">
              <a:solidFill>
                <a:srgbClr val="FFFFFF"/>
              </a:solidFill>
              <a:highlight>
                <a:srgbClr val="000000"/>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490"/>
        <p:cNvGrpSpPr/>
        <p:nvPr/>
      </p:nvGrpSpPr>
      <p:grpSpPr>
        <a:xfrm>
          <a:off x="0" y="0"/>
          <a:ext cx="0" cy="0"/>
          <a:chOff x="0" y="0"/>
          <a:chExt cx="0" cy="0"/>
        </a:xfrm>
      </p:grpSpPr>
      <p:sp>
        <p:nvSpPr>
          <p:cNvPr id="491" name="Google Shape;491;p52"/>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2"/>
          <p:cNvSpPr txBox="1"/>
          <p:nvPr/>
        </p:nvSpPr>
        <p:spPr>
          <a:xfrm>
            <a:off x="127800" y="178150"/>
            <a:ext cx="5814600" cy="631200"/>
          </a:xfrm>
          <a:prstGeom prst="rect">
            <a:avLst/>
          </a:prstGeom>
          <a:noFill/>
          <a:ln>
            <a:noFill/>
          </a:ln>
        </p:spPr>
        <p:txBody>
          <a:bodyPr spcFirstLastPara="1" wrap="square" lIns="91425" tIns="91425" rIns="91425" bIns="91425" anchor="t" anchorCtr="0">
            <a:noAutofit/>
          </a:bodyPr>
          <a:lstStyle/>
          <a:p>
            <a:pPr marL="14865" lvl="0" indent="0" algn="ctr" rtl="0">
              <a:spcBef>
                <a:spcPts val="1101"/>
              </a:spcBef>
              <a:spcAft>
                <a:spcPts val="0"/>
              </a:spcAft>
              <a:buNone/>
            </a:pPr>
            <a:r>
              <a:rPr lang="en-US" sz="2400" b="1">
                <a:solidFill>
                  <a:srgbClr val="FFFFFF"/>
                </a:solidFill>
                <a:latin typeface="Roboto"/>
                <a:ea typeface="Roboto"/>
                <a:cs typeface="Roboto"/>
                <a:sym typeface="Roboto"/>
              </a:rPr>
              <a:t>What impacts water quality in NYC?</a:t>
            </a:r>
            <a:endParaRPr sz="2900" b="1">
              <a:solidFill>
                <a:srgbClr val="FFFFFF"/>
              </a:solidFill>
              <a:latin typeface="Roboto"/>
              <a:ea typeface="Roboto"/>
              <a:cs typeface="Roboto"/>
              <a:sym typeface="Roboto"/>
            </a:endParaRPr>
          </a:p>
        </p:txBody>
      </p:sp>
      <p:sp>
        <p:nvSpPr>
          <p:cNvPr id="493" name="Google Shape;493;p52"/>
          <p:cNvSpPr txBox="1"/>
          <p:nvPr/>
        </p:nvSpPr>
        <p:spPr>
          <a:xfrm>
            <a:off x="102150" y="693125"/>
            <a:ext cx="581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How can we use CWQT data?</a:t>
            </a:r>
            <a:endParaRPr sz="3200">
              <a:solidFill>
                <a:srgbClr val="20124D"/>
              </a:solidFill>
              <a:latin typeface="Oswald SemiBold"/>
              <a:ea typeface="Oswald SemiBold"/>
              <a:cs typeface="Oswald SemiBold"/>
              <a:sym typeface="Oswald SemiBold"/>
            </a:endParaRPr>
          </a:p>
        </p:txBody>
      </p:sp>
      <p:sp>
        <p:nvSpPr>
          <p:cNvPr id="494" name="Google Shape;494;p52"/>
          <p:cNvSpPr txBox="1"/>
          <p:nvPr/>
        </p:nvSpPr>
        <p:spPr>
          <a:xfrm>
            <a:off x="-30600" y="1526150"/>
            <a:ext cx="5588400" cy="2622900"/>
          </a:xfrm>
          <a:prstGeom prst="rect">
            <a:avLst/>
          </a:prstGeom>
          <a:noFill/>
          <a:ln>
            <a:noFill/>
          </a:ln>
        </p:spPr>
        <p:txBody>
          <a:bodyPr spcFirstLastPara="1" wrap="square" lIns="91425" tIns="91425" rIns="91425" bIns="91425" anchor="t" anchorCtr="0">
            <a:noAutofit/>
          </a:bodyPr>
          <a:lstStyle/>
          <a:p>
            <a:pPr marL="457200" lvl="0" indent="-342900" algn="just"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The CWQT program provides access to water quality data that informs boaters, swimmers, and other water users when and where it’s safe to explore and enjoy their local waterways</a:t>
            </a:r>
            <a:endParaRPr sz="1800">
              <a:solidFill>
                <a:srgbClr val="FFFFFF"/>
              </a:solidFill>
              <a:latin typeface="Roboto"/>
              <a:ea typeface="Roboto"/>
              <a:cs typeface="Roboto"/>
              <a:sym typeface="Roboto"/>
            </a:endParaRPr>
          </a:p>
          <a:p>
            <a:pPr marL="457200" lvl="0" indent="0" algn="just" rtl="0">
              <a:lnSpc>
                <a:spcPct val="115000"/>
              </a:lnSpc>
              <a:spcBef>
                <a:spcPts val="0"/>
              </a:spcBef>
              <a:spcAft>
                <a:spcPts val="0"/>
              </a:spcAft>
              <a:buNone/>
            </a:pPr>
            <a:endParaRPr sz="1800">
              <a:solidFill>
                <a:srgbClr val="FFFFFF"/>
              </a:solidFill>
              <a:latin typeface="Roboto"/>
              <a:ea typeface="Roboto"/>
              <a:cs typeface="Roboto"/>
              <a:sym typeface="Roboto"/>
            </a:endParaRPr>
          </a:p>
          <a:p>
            <a:pPr marL="457200" lvl="0" indent="-342900" algn="just"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CWQT data can be paired with rainfall and tide information to make informed decisions about water quality and its potential impact on human health throughout the NY - NJ Estuary</a:t>
            </a:r>
            <a:endParaRPr sz="1800">
              <a:solidFill>
                <a:srgbClr val="FFFFFF"/>
              </a:solidFill>
              <a:latin typeface="Roboto"/>
              <a:ea typeface="Roboto"/>
              <a:cs typeface="Roboto"/>
              <a:sym typeface="Roboto"/>
            </a:endParaRPr>
          </a:p>
          <a:p>
            <a:pPr marL="0" lvl="0" indent="0" algn="just" rtl="0">
              <a:lnSpc>
                <a:spcPct val="115000"/>
              </a:lnSpc>
              <a:spcBef>
                <a:spcPts val="0"/>
              </a:spcBef>
              <a:spcAft>
                <a:spcPts val="0"/>
              </a:spcAft>
              <a:buNone/>
            </a:pPr>
            <a:endParaRPr sz="1800">
              <a:solidFill>
                <a:srgbClr val="FFFFFF"/>
              </a:solidFill>
              <a:latin typeface="Roboto"/>
              <a:ea typeface="Roboto"/>
              <a:cs typeface="Roboto"/>
              <a:sym typeface="Roboto"/>
            </a:endParaRPr>
          </a:p>
          <a:p>
            <a:pPr marL="457200" lvl="0" indent="-342900" algn="just"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Using NYC Dept Health enterococcus standards for primary contact, like swimming, we color code results our results</a:t>
            </a:r>
            <a:endParaRPr sz="1800">
              <a:solidFill>
                <a:srgbClr val="FFFFFF"/>
              </a:solidFill>
              <a:latin typeface="Roboto"/>
              <a:ea typeface="Roboto"/>
              <a:cs typeface="Roboto"/>
              <a:sym typeface="Roboto"/>
            </a:endParaRPr>
          </a:p>
          <a:p>
            <a:pPr marL="457200" lvl="0" indent="0" algn="just" rtl="0">
              <a:lnSpc>
                <a:spcPct val="115000"/>
              </a:lnSpc>
              <a:spcBef>
                <a:spcPts val="0"/>
              </a:spcBef>
              <a:spcAft>
                <a:spcPts val="0"/>
              </a:spcAft>
              <a:buNone/>
            </a:pPr>
            <a:endParaRPr sz="1800">
              <a:solidFill>
                <a:srgbClr val="FFFFFF"/>
              </a:solidFill>
              <a:latin typeface="Roboto"/>
              <a:ea typeface="Roboto"/>
              <a:cs typeface="Roboto"/>
              <a:sym typeface="Roboto"/>
            </a:endParaRPr>
          </a:p>
          <a:p>
            <a:pPr marL="457200" lvl="0" indent="-342900" algn="just" rtl="0">
              <a:lnSpc>
                <a:spcPct val="115000"/>
              </a:lnSpc>
              <a:spcBef>
                <a:spcPts val="0"/>
              </a:spcBef>
              <a:spcAft>
                <a:spcPts val="0"/>
              </a:spcAft>
              <a:buClr>
                <a:srgbClr val="FFFFFF"/>
              </a:buClr>
              <a:buSzPts val="1800"/>
              <a:buFont typeface="Roboto"/>
              <a:buChar char="●"/>
            </a:pPr>
            <a:r>
              <a:rPr lang="en-US" sz="1800">
                <a:solidFill>
                  <a:srgbClr val="FFFFFF"/>
                </a:solidFill>
                <a:latin typeface="Roboto"/>
                <a:ea typeface="Roboto"/>
                <a:cs typeface="Roboto"/>
                <a:sym typeface="Roboto"/>
              </a:rPr>
              <a:t>Data can also be compared to State and Federal standards as needed</a:t>
            </a:r>
            <a:endParaRPr sz="1800">
              <a:solidFill>
                <a:srgbClr val="FFFFFF"/>
              </a:solidFill>
              <a:latin typeface="Roboto"/>
              <a:ea typeface="Roboto"/>
              <a:cs typeface="Roboto"/>
              <a:sym typeface="Roboto"/>
            </a:endParaRPr>
          </a:p>
        </p:txBody>
      </p:sp>
      <p:pic>
        <p:nvPicPr>
          <p:cNvPr id="495" name="Google Shape;495;p52"/>
          <p:cNvPicPr preferRelativeResize="0"/>
          <p:nvPr/>
        </p:nvPicPr>
        <p:blipFill rotWithShape="1">
          <a:blip r:embed="rId3">
            <a:alphaModFix/>
          </a:blip>
          <a:srcRect r="28036"/>
          <a:stretch/>
        </p:blipFill>
        <p:spPr>
          <a:xfrm>
            <a:off x="5705775" y="2115325"/>
            <a:ext cx="3356174" cy="3838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0D0CB"/>
        </a:solidFill>
        <a:effectLst/>
      </p:bgPr>
    </p:bg>
    <p:spTree>
      <p:nvGrpSpPr>
        <p:cNvPr id="1" name="Shape 92"/>
        <p:cNvGrpSpPr/>
        <p:nvPr/>
      </p:nvGrpSpPr>
      <p:grpSpPr>
        <a:xfrm>
          <a:off x="0" y="0"/>
          <a:ext cx="0" cy="0"/>
          <a:chOff x="0" y="0"/>
          <a:chExt cx="0" cy="0"/>
        </a:xfrm>
      </p:grpSpPr>
      <p:pic>
        <p:nvPicPr>
          <p:cNvPr id="93" name="Google Shape;93;p17"/>
          <p:cNvPicPr preferRelativeResize="0"/>
          <p:nvPr/>
        </p:nvPicPr>
        <p:blipFill>
          <a:blip r:embed="rId3">
            <a:alphaModFix/>
          </a:blip>
          <a:stretch>
            <a:fillRect/>
          </a:stretch>
        </p:blipFill>
        <p:spPr>
          <a:xfrm rot="-2041041">
            <a:off x="-1772300" y="2113248"/>
            <a:ext cx="4900303" cy="4900303"/>
          </a:xfrm>
          <a:prstGeom prst="rect">
            <a:avLst/>
          </a:prstGeom>
          <a:noFill/>
          <a:ln>
            <a:noFill/>
          </a:ln>
        </p:spPr>
      </p:pic>
      <p:sp>
        <p:nvSpPr>
          <p:cNvPr id="94" name="Google Shape;94;p17"/>
          <p:cNvSpPr txBox="1"/>
          <p:nvPr/>
        </p:nvSpPr>
        <p:spPr>
          <a:xfrm flipH="1">
            <a:off x="983100" y="1635600"/>
            <a:ext cx="7177800" cy="358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a:solidFill>
                  <a:srgbClr val="2C3C56"/>
                </a:solidFill>
                <a:latin typeface="Roboto Condensed"/>
                <a:ea typeface="Roboto Condensed"/>
                <a:cs typeface="Roboto Condensed"/>
                <a:sym typeface="Roboto Condensed"/>
              </a:rPr>
              <a:t>Billion Oyster Project is a non-profit working towards restoring</a:t>
            </a:r>
            <a:endParaRPr sz="2000">
              <a:solidFill>
                <a:srgbClr val="2C3C56"/>
              </a:solidFill>
              <a:latin typeface="Roboto Condensed"/>
              <a:ea typeface="Roboto Condensed"/>
              <a:cs typeface="Roboto Condensed"/>
              <a:sym typeface="Roboto Condensed"/>
            </a:endParaRPr>
          </a:p>
          <a:p>
            <a:pPr marL="0" lvl="0" indent="0" algn="ctr" rtl="0">
              <a:spcBef>
                <a:spcPts val="1600"/>
              </a:spcBef>
              <a:spcAft>
                <a:spcPts val="0"/>
              </a:spcAft>
              <a:buNone/>
            </a:pPr>
            <a:r>
              <a:rPr lang="en-US" sz="1800">
                <a:solidFill>
                  <a:srgbClr val="2D3D58"/>
                </a:solidFill>
                <a:latin typeface="Roboto Medium"/>
                <a:ea typeface="Roboto Medium"/>
                <a:cs typeface="Roboto Medium"/>
                <a:sym typeface="Roboto Medium"/>
              </a:rPr>
              <a:t> </a:t>
            </a:r>
            <a:br>
              <a:rPr lang="en-US" sz="1800">
                <a:solidFill>
                  <a:srgbClr val="2D3D58"/>
                </a:solidFill>
                <a:latin typeface="Roboto Medium"/>
                <a:ea typeface="Roboto Medium"/>
                <a:cs typeface="Roboto Medium"/>
                <a:sym typeface="Roboto Medium"/>
              </a:rPr>
            </a:br>
            <a:r>
              <a:rPr lang="en-US" sz="4800">
                <a:solidFill>
                  <a:srgbClr val="EA6157"/>
                </a:solidFill>
                <a:latin typeface="Oswald Medium"/>
                <a:ea typeface="Oswald Medium"/>
                <a:cs typeface="Oswald Medium"/>
                <a:sym typeface="Oswald Medium"/>
              </a:rPr>
              <a:t>1 BILLION OYSTERS</a:t>
            </a:r>
            <a:br>
              <a:rPr lang="en-US" sz="4800">
                <a:solidFill>
                  <a:srgbClr val="EA6157"/>
                </a:solidFill>
                <a:latin typeface="Oswald Medium"/>
                <a:ea typeface="Oswald Medium"/>
                <a:cs typeface="Oswald Medium"/>
                <a:sym typeface="Oswald Medium"/>
              </a:rPr>
            </a:br>
            <a:r>
              <a:rPr lang="en-US" sz="4800">
                <a:solidFill>
                  <a:srgbClr val="2C3C56"/>
                </a:solidFill>
                <a:latin typeface="Oswald Medium"/>
                <a:ea typeface="Oswald Medium"/>
                <a:cs typeface="Oswald Medium"/>
                <a:sym typeface="Oswald Medium"/>
              </a:rPr>
              <a:t>1 MILLION PEOPLE</a:t>
            </a:r>
            <a:br>
              <a:rPr lang="en-US" sz="4800">
                <a:solidFill>
                  <a:srgbClr val="2C3C56"/>
                </a:solidFill>
                <a:latin typeface="Roboto Medium"/>
                <a:ea typeface="Roboto Medium"/>
                <a:cs typeface="Roboto Medium"/>
                <a:sym typeface="Roboto Medium"/>
              </a:rPr>
            </a:br>
            <a:r>
              <a:rPr lang="en-US" sz="2000">
                <a:solidFill>
                  <a:srgbClr val="2C3C56"/>
                </a:solidFill>
                <a:latin typeface="Roboto Condensed"/>
                <a:ea typeface="Roboto Condensed"/>
                <a:cs typeface="Roboto Condensed"/>
                <a:sym typeface="Roboto Condensed"/>
              </a:rPr>
              <a:t>into New York Harbor by 2035. </a:t>
            </a:r>
            <a:endParaRPr sz="2000">
              <a:solidFill>
                <a:srgbClr val="2C3C56"/>
              </a:solidFill>
              <a:latin typeface="Roboto Condensed"/>
              <a:ea typeface="Roboto Condensed"/>
              <a:cs typeface="Roboto Condensed"/>
              <a:sym typeface="Roboto Condensed"/>
            </a:endParaRPr>
          </a:p>
          <a:p>
            <a:pPr marL="0" lvl="0" indent="0" algn="ctr" rtl="0">
              <a:spcBef>
                <a:spcPts val="1600"/>
              </a:spcBef>
              <a:spcAft>
                <a:spcPts val="0"/>
              </a:spcAft>
              <a:buNone/>
            </a:pPr>
            <a:endParaRPr sz="1800">
              <a:solidFill>
                <a:srgbClr val="2C3C56"/>
              </a:solidFill>
              <a:latin typeface="Roboto Condensed"/>
              <a:ea typeface="Roboto Condensed"/>
              <a:cs typeface="Roboto Condensed"/>
              <a:sym typeface="Roboto Condensed"/>
            </a:endParaRPr>
          </a:p>
          <a:p>
            <a:pPr marL="0" lvl="0" indent="0" algn="ctr" rtl="0">
              <a:spcBef>
                <a:spcPts val="1600"/>
              </a:spcBef>
              <a:spcAft>
                <a:spcPts val="1600"/>
              </a:spcAft>
              <a:buNone/>
            </a:pPr>
            <a:r>
              <a:rPr lang="en-US" sz="2500" b="1">
                <a:solidFill>
                  <a:srgbClr val="2C3C56"/>
                </a:solidFill>
                <a:latin typeface="Roboto Condensed"/>
                <a:ea typeface="Roboto Condensed"/>
                <a:cs typeface="Roboto Condensed"/>
                <a:sym typeface="Roboto Condensed"/>
              </a:rPr>
              <a:t>And we need your help!</a:t>
            </a:r>
            <a:endParaRPr sz="2500" b="1">
              <a:solidFill>
                <a:srgbClr val="2C3C56"/>
              </a:solidFill>
              <a:latin typeface="Roboto Condensed"/>
              <a:ea typeface="Roboto Condensed"/>
              <a:cs typeface="Roboto Condensed"/>
              <a:sym typeface="Roboto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00"/>
        <p:cNvGrpSpPr/>
        <p:nvPr/>
      </p:nvGrpSpPr>
      <p:grpSpPr>
        <a:xfrm>
          <a:off x="0" y="0"/>
          <a:ext cx="0" cy="0"/>
          <a:chOff x="0" y="0"/>
          <a:chExt cx="0" cy="0"/>
        </a:xfrm>
      </p:grpSpPr>
      <p:pic>
        <p:nvPicPr>
          <p:cNvPr id="501" name="Google Shape;501;p53"/>
          <p:cNvPicPr preferRelativeResize="0"/>
          <p:nvPr/>
        </p:nvPicPr>
        <p:blipFill>
          <a:blip r:embed="rId3">
            <a:alphaModFix/>
          </a:blip>
          <a:stretch>
            <a:fillRect/>
          </a:stretch>
        </p:blipFill>
        <p:spPr>
          <a:xfrm>
            <a:off x="4509674" y="3669975"/>
            <a:ext cx="4392950" cy="2990127"/>
          </a:xfrm>
          <a:prstGeom prst="rect">
            <a:avLst/>
          </a:prstGeom>
          <a:noFill/>
          <a:ln>
            <a:noFill/>
          </a:ln>
        </p:spPr>
      </p:pic>
      <p:pic>
        <p:nvPicPr>
          <p:cNvPr id="502" name="Google Shape;502;p53">
            <a:hlinkClick r:id="rId4"/>
          </p:cNvPr>
          <p:cNvPicPr preferRelativeResize="0"/>
          <p:nvPr/>
        </p:nvPicPr>
        <p:blipFill rotWithShape="1">
          <a:blip r:embed="rId5">
            <a:alphaModFix/>
          </a:blip>
          <a:srcRect b="4251"/>
          <a:stretch/>
        </p:blipFill>
        <p:spPr>
          <a:xfrm>
            <a:off x="195450" y="221475"/>
            <a:ext cx="3824550" cy="2931400"/>
          </a:xfrm>
          <a:prstGeom prst="rect">
            <a:avLst/>
          </a:prstGeom>
          <a:noFill/>
          <a:ln>
            <a:noFill/>
          </a:ln>
        </p:spPr>
      </p:pic>
      <p:cxnSp>
        <p:nvCxnSpPr>
          <p:cNvPr id="503" name="Google Shape;503;p53"/>
          <p:cNvCxnSpPr/>
          <p:nvPr/>
        </p:nvCxnSpPr>
        <p:spPr>
          <a:xfrm>
            <a:off x="924400" y="3427725"/>
            <a:ext cx="6956400" cy="0"/>
          </a:xfrm>
          <a:prstGeom prst="straightConnector1">
            <a:avLst/>
          </a:prstGeom>
          <a:noFill/>
          <a:ln w="38100" cap="flat" cmpd="sng">
            <a:solidFill>
              <a:schemeClr val="dk1"/>
            </a:solidFill>
            <a:prstDash val="solid"/>
            <a:round/>
            <a:headEnd type="none" w="med" len="med"/>
            <a:tailEnd type="none" w="med" len="med"/>
          </a:ln>
        </p:spPr>
      </p:cxnSp>
      <p:sp>
        <p:nvSpPr>
          <p:cNvPr id="504" name="Google Shape;504;p53"/>
          <p:cNvSpPr txBox="1"/>
          <p:nvPr/>
        </p:nvSpPr>
        <p:spPr>
          <a:xfrm>
            <a:off x="4334025" y="267725"/>
            <a:ext cx="4608900" cy="276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b="1">
                <a:solidFill>
                  <a:srgbClr val="FFFFFF"/>
                </a:solidFill>
                <a:latin typeface="Roboto"/>
                <a:ea typeface="Roboto"/>
                <a:cs typeface="Roboto"/>
                <a:sym typeface="Roboto"/>
              </a:rPr>
              <a:t>CWQT Site Map</a:t>
            </a:r>
            <a:endParaRPr sz="1600" b="1">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Data sheets for each current and past site that include all years sampled</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Location of current and past CWQT labs</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Site photos</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Updated before and after each CWQT season</a:t>
            </a:r>
            <a:endParaRPr sz="1600">
              <a:solidFill>
                <a:srgbClr val="FFFFFF"/>
              </a:solidFill>
              <a:latin typeface="Roboto"/>
              <a:ea typeface="Roboto"/>
              <a:cs typeface="Roboto"/>
              <a:sym typeface="Roboto"/>
            </a:endParaRPr>
          </a:p>
        </p:txBody>
      </p:sp>
      <p:sp>
        <p:nvSpPr>
          <p:cNvPr id="505" name="Google Shape;505;p53"/>
          <p:cNvSpPr txBox="1"/>
          <p:nvPr/>
        </p:nvSpPr>
        <p:spPr>
          <a:xfrm>
            <a:off x="195450" y="3774625"/>
            <a:ext cx="3929100" cy="339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b="1">
                <a:solidFill>
                  <a:srgbClr val="FFFFFF"/>
                </a:solidFill>
                <a:latin typeface="Roboto"/>
                <a:ea typeface="Roboto"/>
                <a:cs typeface="Roboto"/>
                <a:sym typeface="Roboto"/>
              </a:rPr>
              <a:t>CWQT Data Sheets</a:t>
            </a:r>
            <a:endParaRPr sz="1600" b="1">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Datasheets show entero. concentrations, sample time, rainfall numbers for Central Park and Battery high tide by sample season</a:t>
            </a:r>
            <a:br>
              <a:rPr lang="en-US" sz="1600">
                <a:solidFill>
                  <a:srgbClr val="FFFFFF"/>
                </a:solidFill>
                <a:latin typeface="Roboto"/>
                <a:ea typeface="Roboto"/>
                <a:cs typeface="Roboto"/>
                <a:sym typeface="Roboto"/>
              </a:rPr>
            </a:br>
            <a:endParaRPr sz="1600">
              <a:solidFill>
                <a:srgbClr val="FFFFFF"/>
              </a:solidFill>
              <a:latin typeface="Roboto"/>
              <a:ea typeface="Roboto"/>
              <a:cs typeface="Roboto"/>
              <a:sym typeface="Roboto"/>
            </a:endParaRPr>
          </a:p>
          <a:p>
            <a:pPr marL="457200" lvl="0" indent="-330200" algn="l" rtl="0">
              <a:lnSpc>
                <a:spcPct val="115000"/>
              </a:lnSpc>
              <a:spcBef>
                <a:spcPts val="0"/>
              </a:spcBef>
              <a:spcAft>
                <a:spcPts val="0"/>
              </a:spcAft>
              <a:buClr>
                <a:srgbClr val="FFFFFF"/>
              </a:buClr>
              <a:buSzPts val="1600"/>
              <a:buFont typeface="Roboto"/>
              <a:buChar char="●"/>
            </a:pPr>
            <a:r>
              <a:rPr lang="en-US" sz="1600">
                <a:solidFill>
                  <a:srgbClr val="FFFFFF"/>
                </a:solidFill>
                <a:latin typeface="Roboto"/>
                <a:ea typeface="Roboto"/>
                <a:cs typeface="Roboto"/>
                <a:sym typeface="Roboto"/>
              </a:rPr>
              <a:t>Each sheet includes tabs with historic data from previous years</a:t>
            </a:r>
            <a:endParaRPr sz="1600">
              <a:solidFill>
                <a:srgbClr val="FFFFFF"/>
              </a:solidFill>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10"/>
        <p:cNvGrpSpPr/>
        <p:nvPr/>
      </p:nvGrpSpPr>
      <p:grpSpPr>
        <a:xfrm>
          <a:off x="0" y="0"/>
          <a:ext cx="0" cy="0"/>
          <a:chOff x="0" y="0"/>
          <a:chExt cx="0" cy="0"/>
        </a:xfrm>
      </p:grpSpPr>
      <p:pic>
        <p:nvPicPr>
          <p:cNvPr id="511" name="Google Shape;511;p54" title="Chart"/>
          <p:cNvPicPr preferRelativeResize="0"/>
          <p:nvPr/>
        </p:nvPicPr>
        <p:blipFill>
          <a:blip r:embed="rId3">
            <a:alphaModFix/>
          </a:blip>
          <a:stretch>
            <a:fillRect/>
          </a:stretch>
        </p:blipFill>
        <p:spPr>
          <a:xfrm>
            <a:off x="764725" y="968213"/>
            <a:ext cx="7614549" cy="4921575"/>
          </a:xfrm>
          <a:prstGeom prst="rect">
            <a:avLst/>
          </a:prstGeom>
          <a:noFill/>
          <a:ln>
            <a:noFill/>
          </a:ln>
        </p:spPr>
      </p:pic>
      <p:pic>
        <p:nvPicPr>
          <p:cNvPr id="512" name="Google Shape;512;p54" title="Chart"/>
          <p:cNvPicPr preferRelativeResize="0"/>
          <p:nvPr/>
        </p:nvPicPr>
        <p:blipFill rotWithShape="1">
          <a:blip r:embed="rId4">
            <a:alphaModFix/>
          </a:blip>
          <a:srcRect l="48243" t="41496" r="6260" b="32687"/>
          <a:stretch/>
        </p:blipFill>
        <p:spPr>
          <a:xfrm>
            <a:off x="876500" y="3118728"/>
            <a:ext cx="3105445" cy="95644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17"/>
        <p:cNvGrpSpPr/>
        <p:nvPr/>
      </p:nvGrpSpPr>
      <p:grpSpPr>
        <a:xfrm>
          <a:off x="0" y="0"/>
          <a:ext cx="0" cy="0"/>
          <a:chOff x="0" y="0"/>
          <a:chExt cx="0" cy="0"/>
        </a:xfrm>
      </p:grpSpPr>
      <p:pic>
        <p:nvPicPr>
          <p:cNvPr id="518" name="Google Shape;518;p55" title="Chart"/>
          <p:cNvPicPr preferRelativeResize="0"/>
          <p:nvPr/>
        </p:nvPicPr>
        <p:blipFill>
          <a:blip r:embed="rId3">
            <a:alphaModFix/>
          </a:blip>
          <a:stretch>
            <a:fillRect/>
          </a:stretch>
        </p:blipFill>
        <p:spPr>
          <a:xfrm>
            <a:off x="764725" y="1450700"/>
            <a:ext cx="7614549" cy="3956607"/>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23"/>
        <p:cNvGrpSpPr/>
        <p:nvPr/>
      </p:nvGrpSpPr>
      <p:grpSpPr>
        <a:xfrm>
          <a:off x="0" y="0"/>
          <a:ext cx="0" cy="0"/>
          <a:chOff x="0" y="0"/>
          <a:chExt cx="0" cy="0"/>
        </a:xfrm>
      </p:grpSpPr>
      <p:sp>
        <p:nvSpPr>
          <p:cNvPr id="524" name="Google Shape;524;p56"/>
          <p:cNvSpPr txBox="1"/>
          <p:nvPr/>
        </p:nvSpPr>
        <p:spPr>
          <a:xfrm>
            <a:off x="193375" y="161925"/>
            <a:ext cx="1819200" cy="631200"/>
          </a:xfrm>
          <a:prstGeom prst="rect">
            <a:avLst/>
          </a:prstGeom>
          <a:noFill/>
          <a:ln>
            <a:noFill/>
          </a:ln>
        </p:spPr>
        <p:txBody>
          <a:bodyPr spcFirstLastPara="1" wrap="square" lIns="91425" tIns="91425" rIns="91425" bIns="91425" anchor="t" anchorCtr="0">
            <a:noAutofit/>
          </a:bodyPr>
          <a:lstStyle/>
          <a:p>
            <a:pPr marL="14865" lvl="0" indent="0" algn="r" rtl="0">
              <a:lnSpc>
                <a:spcPct val="80000"/>
              </a:lnSpc>
              <a:spcBef>
                <a:spcPts val="1101"/>
              </a:spcBef>
              <a:spcAft>
                <a:spcPts val="0"/>
              </a:spcAft>
              <a:buNone/>
            </a:pPr>
            <a:r>
              <a:rPr lang="en-US" sz="2600">
                <a:solidFill>
                  <a:schemeClr val="dk1"/>
                </a:solidFill>
                <a:latin typeface="Oswald SemiBold"/>
                <a:ea typeface="Oswald SemiBold"/>
                <a:cs typeface="Oswald SemiBold"/>
                <a:sym typeface="Oswald SemiBold"/>
              </a:rPr>
              <a:t>2024</a:t>
            </a:r>
            <a:endParaRPr sz="2600">
              <a:solidFill>
                <a:schemeClr val="dk1"/>
              </a:solidFill>
              <a:latin typeface="Oswald SemiBold"/>
              <a:ea typeface="Oswald SemiBold"/>
              <a:cs typeface="Oswald SemiBold"/>
              <a:sym typeface="Oswald SemiBold"/>
            </a:endParaRPr>
          </a:p>
          <a:p>
            <a:pPr marL="14865" lvl="0" indent="0" algn="r" rtl="0">
              <a:lnSpc>
                <a:spcPct val="80000"/>
              </a:lnSpc>
              <a:spcBef>
                <a:spcPts val="1101"/>
              </a:spcBef>
              <a:spcAft>
                <a:spcPts val="0"/>
              </a:spcAft>
              <a:buNone/>
            </a:pPr>
            <a:r>
              <a:rPr lang="en-US" sz="2600">
                <a:solidFill>
                  <a:schemeClr val="dk1"/>
                </a:solidFill>
                <a:latin typeface="Oswald SemiBold"/>
                <a:ea typeface="Oswald SemiBold"/>
                <a:cs typeface="Oswald SemiBold"/>
                <a:sym typeface="Oswald SemiBold"/>
              </a:rPr>
              <a:t>Geometric</a:t>
            </a:r>
            <a:endParaRPr sz="2600">
              <a:solidFill>
                <a:schemeClr val="dk1"/>
              </a:solidFill>
              <a:latin typeface="Oswald SemiBold"/>
              <a:ea typeface="Oswald SemiBold"/>
              <a:cs typeface="Oswald SemiBold"/>
              <a:sym typeface="Oswald SemiBold"/>
            </a:endParaRPr>
          </a:p>
          <a:p>
            <a:pPr marL="14865" lvl="0" indent="0" algn="r" rtl="0">
              <a:lnSpc>
                <a:spcPct val="80000"/>
              </a:lnSpc>
              <a:spcBef>
                <a:spcPts val="1101"/>
              </a:spcBef>
              <a:spcAft>
                <a:spcPts val="0"/>
              </a:spcAft>
              <a:buNone/>
            </a:pPr>
            <a:r>
              <a:rPr lang="en-US" sz="2600">
                <a:solidFill>
                  <a:schemeClr val="dk1"/>
                </a:solidFill>
                <a:latin typeface="Oswald SemiBold"/>
                <a:ea typeface="Oswald SemiBold"/>
                <a:cs typeface="Oswald SemiBold"/>
                <a:sym typeface="Oswald SemiBold"/>
              </a:rPr>
              <a:t>Means</a:t>
            </a:r>
            <a:endParaRPr sz="2600">
              <a:solidFill>
                <a:schemeClr val="dk1"/>
              </a:solidFill>
              <a:latin typeface="Oswald SemiBold"/>
              <a:ea typeface="Oswald SemiBold"/>
              <a:cs typeface="Oswald SemiBold"/>
              <a:sym typeface="Oswald SemiBold"/>
            </a:endParaRPr>
          </a:p>
          <a:p>
            <a:pPr marL="14865" lvl="0" indent="0" algn="r" rtl="0">
              <a:lnSpc>
                <a:spcPct val="80000"/>
              </a:lnSpc>
              <a:spcBef>
                <a:spcPts val="1101"/>
              </a:spcBef>
              <a:spcAft>
                <a:spcPts val="0"/>
              </a:spcAft>
              <a:buNone/>
            </a:pPr>
            <a:r>
              <a:rPr lang="en-US" sz="2600">
                <a:solidFill>
                  <a:schemeClr val="dk1"/>
                </a:solidFill>
                <a:latin typeface="Oswald SemiBold"/>
                <a:ea typeface="Oswald SemiBold"/>
                <a:cs typeface="Oswald SemiBold"/>
                <a:sym typeface="Oswald SemiBold"/>
              </a:rPr>
              <a:t>(MPN)</a:t>
            </a:r>
            <a:endParaRPr sz="2600">
              <a:solidFill>
                <a:schemeClr val="dk1"/>
              </a:solidFill>
              <a:latin typeface="Oswald SemiBold"/>
              <a:ea typeface="Oswald SemiBold"/>
              <a:cs typeface="Oswald SemiBold"/>
              <a:sym typeface="Oswald SemiBold"/>
            </a:endParaRPr>
          </a:p>
        </p:txBody>
      </p:sp>
      <p:graphicFrame>
        <p:nvGraphicFramePr>
          <p:cNvPr id="525" name="Google Shape;525;p56"/>
          <p:cNvGraphicFramePr/>
          <p:nvPr/>
        </p:nvGraphicFramePr>
        <p:xfrm>
          <a:off x="2100475" y="161925"/>
          <a:ext cx="3000000" cy="3000000"/>
        </p:xfrm>
        <a:graphic>
          <a:graphicData uri="http://schemas.openxmlformats.org/drawingml/2006/table">
            <a:tbl>
              <a:tblPr>
                <a:noFill/>
                <a:tableStyleId>{E104D6D7-83E7-4072-A9A5-6D328D90E8AD}</a:tableStyleId>
              </a:tblPr>
              <a:tblGrid>
                <a:gridCol w="1668225">
                  <a:extLst>
                    <a:ext uri="{9D8B030D-6E8A-4147-A177-3AD203B41FA5}">
                      <a16:colId xmlns:a16="http://schemas.microsoft.com/office/drawing/2014/main" val="20000"/>
                    </a:ext>
                  </a:extLst>
                </a:gridCol>
                <a:gridCol w="484575">
                  <a:extLst>
                    <a:ext uri="{9D8B030D-6E8A-4147-A177-3AD203B41FA5}">
                      <a16:colId xmlns:a16="http://schemas.microsoft.com/office/drawing/2014/main" val="20001"/>
                    </a:ext>
                  </a:extLst>
                </a:gridCol>
              </a:tblGrid>
              <a:tr h="141200">
                <a:tc>
                  <a:txBody>
                    <a:bodyPr/>
                    <a:lstStyle/>
                    <a:p>
                      <a:pPr marL="0" lvl="0" indent="0" algn="l" rtl="0">
                        <a:lnSpc>
                          <a:spcPct val="115000"/>
                        </a:lnSpc>
                        <a:spcBef>
                          <a:spcPts val="0"/>
                        </a:spcBef>
                        <a:spcAft>
                          <a:spcPts val="0"/>
                        </a:spcAft>
                        <a:buNone/>
                      </a:pPr>
                      <a:r>
                        <a:rPr lang="en-US" sz="550" b="1"/>
                        <a:t>Sampling Sites</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solidFill>
                      <a:prstDash val="dot"/>
                      <a:round/>
                      <a:headEnd type="none" w="sm" len="sm"/>
                      <a:tailEnd type="none" w="sm" len="sm"/>
                    </a:lnT>
                    <a:lnB w="9525" cap="flat" cmpd="sng">
                      <a:solidFill>
                        <a:srgbClr val="CCCCCC"/>
                      </a:solidFill>
                      <a:prstDash val="solid"/>
                      <a:round/>
                      <a:headEnd type="none" w="sm" len="sm"/>
                      <a:tailEnd type="none" w="sm" len="sm"/>
                    </a:lnB>
                    <a:solidFill>
                      <a:srgbClr val="BDBDBD"/>
                    </a:solidFill>
                  </a:tcPr>
                </a:tc>
                <a:tc>
                  <a:txBody>
                    <a:bodyPr/>
                    <a:lstStyle/>
                    <a:p>
                      <a:pPr marL="0" lvl="0" indent="0" algn="l" rtl="0">
                        <a:lnSpc>
                          <a:spcPct val="115000"/>
                        </a:lnSpc>
                        <a:spcBef>
                          <a:spcPts val="0"/>
                        </a:spcBef>
                        <a:spcAft>
                          <a:spcPts val="0"/>
                        </a:spcAft>
                        <a:buNone/>
                      </a:pPr>
                      <a:r>
                        <a:rPr lang="en-US" sz="550" b="1"/>
                        <a:t>Year to Date</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DBDBD"/>
                    </a:solidFill>
                  </a:tcPr>
                </a:tc>
                <a:extLst>
                  <a:ext uri="{0D108BD9-81ED-4DB2-BD59-A6C34878D82A}">
                    <a16:rowId xmlns:a16="http://schemas.microsoft.com/office/drawing/2014/main" val="10000"/>
                  </a:ext>
                </a:extLst>
              </a:tr>
              <a:tr h="141200">
                <a:tc>
                  <a:txBody>
                    <a:bodyPr/>
                    <a:lstStyle/>
                    <a:p>
                      <a:pPr marL="0" lvl="0" indent="0" algn="l" rtl="0">
                        <a:lnSpc>
                          <a:spcPct val="115000"/>
                        </a:lnSpc>
                        <a:spcBef>
                          <a:spcPts val="0"/>
                        </a:spcBef>
                        <a:spcAft>
                          <a:spcPts val="0"/>
                        </a:spcAft>
                        <a:buNone/>
                      </a:pPr>
                      <a:r>
                        <a:rPr lang="en-US" sz="550"/>
                        <a:t>Raritan Bay, Midland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10.00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1"/>
                  </a:ext>
                </a:extLst>
              </a:tr>
              <a:tr h="141200">
                <a:tc>
                  <a:txBody>
                    <a:bodyPr/>
                    <a:lstStyle/>
                    <a:p>
                      <a:pPr marL="0" lvl="0" indent="0" algn="l" rtl="0">
                        <a:lnSpc>
                          <a:spcPct val="115000"/>
                        </a:lnSpc>
                        <a:spcBef>
                          <a:spcPts val="0"/>
                        </a:spcBef>
                        <a:spcAft>
                          <a:spcPts val="0"/>
                        </a:spcAft>
                        <a:buNone/>
                      </a:pPr>
                      <a:r>
                        <a:rPr lang="en-US" sz="550"/>
                        <a:t>Raritan Bay, Great Kills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14.14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2"/>
                  </a:ext>
                </a:extLst>
              </a:tr>
              <a:tr h="141200">
                <a:tc>
                  <a:txBody>
                    <a:bodyPr/>
                    <a:lstStyle/>
                    <a:p>
                      <a:pPr marL="0" lvl="0" indent="0" algn="l" rtl="0">
                        <a:lnSpc>
                          <a:spcPct val="115000"/>
                        </a:lnSpc>
                        <a:spcBef>
                          <a:spcPts val="0"/>
                        </a:spcBef>
                        <a:spcAft>
                          <a:spcPts val="0"/>
                        </a:spcAft>
                        <a:buNone/>
                      </a:pPr>
                      <a:r>
                        <a:rPr lang="en-US" sz="550"/>
                        <a:t>Raritan Bay, New Dorp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14.14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3"/>
                  </a:ext>
                </a:extLst>
              </a:tr>
              <a:tr h="141200">
                <a:tc>
                  <a:txBody>
                    <a:bodyPr/>
                    <a:lstStyle/>
                    <a:p>
                      <a:pPr marL="0" lvl="0" indent="0" algn="l" rtl="0">
                        <a:lnSpc>
                          <a:spcPct val="115000"/>
                        </a:lnSpc>
                        <a:spcBef>
                          <a:spcPts val="0"/>
                        </a:spcBef>
                        <a:spcAft>
                          <a:spcPts val="0"/>
                        </a:spcAft>
                        <a:buNone/>
                      </a:pPr>
                      <a:r>
                        <a:rPr lang="en-US" sz="550"/>
                        <a:t>Raritan Bay, Oakwood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14.14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4"/>
                  </a:ext>
                </a:extLst>
              </a:tr>
              <a:tr h="141200">
                <a:tc>
                  <a:txBody>
                    <a:bodyPr/>
                    <a:lstStyle/>
                    <a:p>
                      <a:pPr marL="0" lvl="0" indent="0" algn="l" rtl="0">
                        <a:lnSpc>
                          <a:spcPct val="115000"/>
                        </a:lnSpc>
                        <a:spcBef>
                          <a:spcPts val="0"/>
                        </a:spcBef>
                        <a:spcAft>
                          <a:spcPts val="0"/>
                        </a:spcAft>
                        <a:buNone/>
                      </a:pPr>
                      <a:r>
                        <a:rPr lang="en-US" sz="550"/>
                        <a:t>Hudson River, Pier 40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21.90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5"/>
                  </a:ext>
                </a:extLst>
              </a:tr>
              <a:tr h="141200">
                <a:tc>
                  <a:txBody>
                    <a:bodyPr/>
                    <a:lstStyle/>
                    <a:p>
                      <a:pPr marL="0" lvl="0" indent="0" algn="l" rtl="0">
                        <a:lnSpc>
                          <a:spcPct val="115000"/>
                        </a:lnSpc>
                        <a:spcBef>
                          <a:spcPts val="0"/>
                        </a:spcBef>
                        <a:spcAft>
                          <a:spcPts val="0"/>
                        </a:spcAft>
                        <a:buNone/>
                      </a:pPr>
                      <a:r>
                        <a:rPr lang="en-US" sz="550"/>
                        <a:t>Hudson River, Pier 26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26.19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6"/>
                  </a:ext>
                </a:extLst>
              </a:tr>
              <a:tr h="141200">
                <a:tc>
                  <a:txBody>
                    <a:bodyPr/>
                    <a:lstStyle/>
                    <a:p>
                      <a:pPr marL="0" lvl="0" indent="0" algn="l" rtl="0">
                        <a:lnSpc>
                          <a:spcPct val="115000"/>
                        </a:lnSpc>
                        <a:spcBef>
                          <a:spcPts val="0"/>
                        </a:spcBef>
                        <a:spcAft>
                          <a:spcPts val="0"/>
                        </a:spcAft>
                        <a:buNone/>
                      </a:pPr>
                      <a:r>
                        <a:rPr lang="en-US" sz="550"/>
                        <a:t>Hudson River, JFK Marina</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26.97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7"/>
                  </a:ext>
                </a:extLst>
              </a:tr>
              <a:tr h="141200">
                <a:tc>
                  <a:txBody>
                    <a:bodyPr/>
                    <a:lstStyle/>
                    <a:p>
                      <a:pPr marL="0" lvl="0" indent="0" algn="l" rtl="0">
                        <a:lnSpc>
                          <a:spcPct val="115000"/>
                        </a:lnSpc>
                        <a:spcBef>
                          <a:spcPts val="0"/>
                        </a:spcBef>
                        <a:spcAft>
                          <a:spcPts val="0"/>
                        </a:spcAft>
                        <a:buNone/>
                      </a:pPr>
                      <a:r>
                        <a:rPr lang="en-US" sz="550"/>
                        <a:t>Upper Harbor, Pier 69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27.58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8"/>
                  </a:ext>
                </a:extLst>
              </a:tr>
              <a:tr h="141200">
                <a:tc>
                  <a:txBody>
                    <a:bodyPr/>
                    <a:lstStyle/>
                    <a:p>
                      <a:pPr marL="0" lvl="0" indent="0" algn="l" rtl="0">
                        <a:lnSpc>
                          <a:spcPct val="115000"/>
                        </a:lnSpc>
                        <a:spcBef>
                          <a:spcPts val="0"/>
                        </a:spcBef>
                        <a:spcAft>
                          <a:spcPts val="0"/>
                        </a:spcAft>
                        <a:buNone/>
                      </a:pPr>
                      <a:r>
                        <a:rPr lang="en-US" sz="550"/>
                        <a:t>Buttermilk Channel, Valentino Pier</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30.14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09"/>
                  </a:ext>
                </a:extLst>
              </a:tr>
              <a:tr h="141200">
                <a:tc>
                  <a:txBody>
                    <a:bodyPr/>
                    <a:lstStyle/>
                    <a:p>
                      <a:pPr marL="0" lvl="0" indent="0" algn="l" rtl="0">
                        <a:lnSpc>
                          <a:spcPct val="115000"/>
                        </a:lnSpc>
                        <a:spcBef>
                          <a:spcPts val="0"/>
                        </a:spcBef>
                        <a:spcAft>
                          <a:spcPts val="0"/>
                        </a:spcAft>
                        <a:buNone/>
                      </a:pPr>
                      <a:r>
                        <a:rPr lang="en-US" sz="550"/>
                        <a:t>Raritan Bay, Waterfront Park, South Amboy,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30.16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0"/>
                  </a:ext>
                </a:extLst>
              </a:tr>
              <a:tr h="141200">
                <a:tc>
                  <a:txBody>
                    <a:bodyPr/>
                    <a:lstStyle/>
                    <a:p>
                      <a:pPr marL="0" lvl="0" indent="0" algn="l" rtl="0">
                        <a:lnSpc>
                          <a:spcPct val="115000"/>
                        </a:lnSpc>
                        <a:spcBef>
                          <a:spcPts val="0"/>
                        </a:spcBef>
                        <a:spcAft>
                          <a:spcPts val="0"/>
                        </a:spcAft>
                        <a:buNone/>
                      </a:pPr>
                      <a:r>
                        <a:rPr lang="en-US" sz="550"/>
                        <a:t>Kill Van Kull, Brady’s Dock, Bayonne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30.80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1"/>
                  </a:ext>
                </a:extLst>
              </a:tr>
              <a:tr h="141200">
                <a:tc>
                  <a:txBody>
                    <a:bodyPr/>
                    <a:lstStyle/>
                    <a:p>
                      <a:pPr marL="0" lvl="0" indent="0" algn="l" rtl="0">
                        <a:lnSpc>
                          <a:spcPct val="115000"/>
                        </a:lnSpc>
                        <a:spcBef>
                          <a:spcPts val="0"/>
                        </a:spcBef>
                        <a:spcAft>
                          <a:spcPts val="0"/>
                        </a:spcAft>
                        <a:buNone/>
                      </a:pPr>
                      <a:r>
                        <a:rPr lang="en-US" sz="550"/>
                        <a:t>Hudson River, Pier 84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31.62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2"/>
                  </a:ext>
                </a:extLst>
              </a:tr>
              <a:tr h="141200">
                <a:tc>
                  <a:txBody>
                    <a:bodyPr/>
                    <a:lstStyle/>
                    <a:p>
                      <a:pPr marL="0" lvl="0" indent="0" algn="l" rtl="0">
                        <a:lnSpc>
                          <a:spcPct val="115000"/>
                        </a:lnSpc>
                        <a:spcBef>
                          <a:spcPts val="0"/>
                        </a:spcBef>
                        <a:spcAft>
                          <a:spcPts val="0"/>
                        </a:spcAft>
                        <a:buNone/>
                      </a:pPr>
                      <a:r>
                        <a:rPr lang="en-US" sz="550"/>
                        <a:t>Arthur Kill, Conference House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32.41</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3"/>
                  </a:ext>
                </a:extLst>
              </a:tr>
              <a:tr h="141200">
                <a:tc>
                  <a:txBody>
                    <a:bodyPr/>
                    <a:lstStyle/>
                    <a:p>
                      <a:pPr marL="0" lvl="0" indent="0" algn="l" rtl="0">
                        <a:lnSpc>
                          <a:spcPct val="115000"/>
                        </a:lnSpc>
                        <a:spcBef>
                          <a:spcPts val="0"/>
                        </a:spcBef>
                        <a:spcAft>
                          <a:spcPts val="0"/>
                        </a:spcAft>
                        <a:buNone/>
                      </a:pPr>
                      <a:r>
                        <a:rPr lang="en-US" sz="550"/>
                        <a:t>Hudson River, Gansevoort Peninsula, North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32.57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4"/>
                  </a:ext>
                </a:extLst>
              </a:tr>
              <a:tr h="141200">
                <a:tc>
                  <a:txBody>
                    <a:bodyPr/>
                    <a:lstStyle/>
                    <a:p>
                      <a:pPr marL="0" lvl="0" indent="0" algn="l" rtl="0">
                        <a:lnSpc>
                          <a:spcPct val="115000"/>
                        </a:lnSpc>
                        <a:spcBef>
                          <a:spcPts val="0"/>
                        </a:spcBef>
                        <a:spcAft>
                          <a:spcPts val="0"/>
                        </a:spcAft>
                        <a:buNone/>
                      </a:pPr>
                      <a:r>
                        <a:rPr lang="en-US" sz="550"/>
                        <a:t>Hackensack River, Bayonne City Park, Bayonne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33.93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5"/>
                  </a:ext>
                </a:extLst>
              </a:tr>
              <a:tr h="141200">
                <a:tc>
                  <a:txBody>
                    <a:bodyPr/>
                    <a:lstStyle/>
                    <a:p>
                      <a:pPr marL="0" lvl="0" indent="0" algn="l" rtl="0">
                        <a:lnSpc>
                          <a:spcPct val="115000"/>
                        </a:lnSpc>
                        <a:spcBef>
                          <a:spcPts val="0"/>
                        </a:spcBef>
                        <a:spcAft>
                          <a:spcPts val="0"/>
                        </a:spcAft>
                        <a:buNone/>
                      </a:pPr>
                      <a:r>
                        <a:rPr lang="en-US" sz="550"/>
                        <a:t>Buttermilk Channel, Pier 101, Governors Island</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34.40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00FF00"/>
                    </a:solidFill>
                  </a:tcPr>
                </a:tc>
                <a:extLst>
                  <a:ext uri="{0D108BD9-81ED-4DB2-BD59-A6C34878D82A}">
                    <a16:rowId xmlns:a16="http://schemas.microsoft.com/office/drawing/2014/main" val="10016"/>
                  </a:ext>
                </a:extLst>
              </a:tr>
            </a:tbl>
          </a:graphicData>
        </a:graphic>
      </p:graphicFrame>
      <p:graphicFrame>
        <p:nvGraphicFramePr>
          <p:cNvPr id="526" name="Google Shape;526;p56"/>
          <p:cNvGraphicFramePr/>
          <p:nvPr/>
        </p:nvGraphicFramePr>
        <p:xfrm>
          <a:off x="4341250" y="161925"/>
          <a:ext cx="3000000" cy="3000000"/>
        </p:xfrm>
        <a:graphic>
          <a:graphicData uri="http://schemas.openxmlformats.org/drawingml/2006/table">
            <a:tbl>
              <a:tblPr>
                <a:noFill/>
                <a:tableStyleId>{E104D6D7-83E7-4072-A9A5-6D328D90E8AD}</a:tableStyleId>
              </a:tblPr>
              <a:tblGrid>
                <a:gridCol w="1767525">
                  <a:extLst>
                    <a:ext uri="{9D8B030D-6E8A-4147-A177-3AD203B41FA5}">
                      <a16:colId xmlns:a16="http://schemas.microsoft.com/office/drawing/2014/main" val="20000"/>
                    </a:ext>
                  </a:extLst>
                </a:gridCol>
                <a:gridCol w="513425">
                  <a:extLst>
                    <a:ext uri="{9D8B030D-6E8A-4147-A177-3AD203B41FA5}">
                      <a16:colId xmlns:a16="http://schemas.microsoft.com/office/drawing/2014/main" val="20001"/>
                    </a:ext>
                  </a:extLst>
                </a:gridCol>
              </a:tblGrid>
              <a:tr h="125475">
                <a:tc>
                  <a:txBody>
                    <a:bodyPr/>
                    <a:lstStyle/>
                    <a:p>
                      <a:pPr marL="0" lvl="0" indent="0" algn="l" rtl="0">
                        <a:lnSpc>
                          <a:spcPct val="115000"/>
                        </a:lnSpc>
                        <a:spcBef>
                          <a:spcPts val="0"/>
                        </a:spcBef>
                        <a:spcAft>
                          <a:spcPts val="0"/>
                        </a:spcAft>
                        <a:buNone/>
                      </a:pPr>
                      <a:r>
                        <a:rPr lang="en-US" sz="550" b="1"/>
                        <a:t>Sampling Sites</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solidFill>
                      <a:prstDash val="dot"/>
                      <a:round/>
                      <a:headEnd type="none" w="sm" len="sm"/>
                      <a:tailEnd type="none" w="sm" len="sm"/>
                    </a:lnT>
                    <a:lnB w="9525" cap="flat" cmpd="sng">
                      <a:solidFill>
                        <a:srgbClr val="CCCCCC"/>
                      </a:solidFill>
                      <a:prstDash val="solid"/>
                      <a:round/>
                      <a:headEnd type="none" w="sm" len="sm"/>
                      <a:tailEnd type="none" w="sm" len="sm"/>
                    </a:lnB>
                    <a:solidFill>
                      <a:srgbClr val="BDBDBD"/>
                    </a:solidFill>
                  </a:tcPr>
                </a:tc>
                <a:tc>
                  <a:txBody>
                    <a:bodyPr/>
                    <a:lstStyle/>
                    <a:p>
                      <a:pPr marL="0" lvl="0" indent="0" algn="l" rtl="0">
                        <a:lnSpc>
                          <a:spcPct val="115000"/>
                        </a:lnSpc>
                        <a:spcBef>
                          <a:spcPts val="0"/>
                        </a:spcBef>
                        <a:spcAft>
                          <a:spcPts val="0"/>
                        </a:spcAft>
                        <a:buNone/>
                      </a:pPr>
                      <a:r>
                        <a:rPr lang="en-US" sz="550" b="1"/>
                        <a:t>Year to Date</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DBDBD"/>
                    </a:solidFill>
                  </a:tcPr>
                </a:tc>
                <a:extLst>
                  <a:ext uri="{0D108BD9-81ED-4DB2-BD59-A6C34878D82A}">
                    <a16:rowId xmlns:a16="http://schemas.microsoft.com/office/drawing/2014/main" val="10000"/>
                  </a:ext>
                </a:extLst>
              </a:tr>
              <a:tr h="125475">
                <a:tc>
                  <a:txBody>
                    <a:bodyPr/>
                    <a:lstStyle/>
                    <a:p>
                      <a:pPr marL="0" lvl="0" indent="0" algn="l" rtl="0">
                        <a:lnSpc>
                          <a:spcPct val="115000"/>
                        </a:lnSpc>
                        <a:spcBef>
                          <a:spcPts val="0"/>
                        </a:spcBef>
                        <a:spcAft>
                          <a:spcPts val="0"/>
                        </a:spcAft>
                        <a:buNone/>
                      </a:pPr>
                      <a:r>
                        <a:rPr lang="en-US" sz="550"/>
                        <a:t>Hudson River, Pier 96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36.01</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1"/>
                  </a:ext>
                </a:extLst>
              </a:tr>
              <a:tr h="1254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East River, SUNY Maritime Waterfront Center (MAR)</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36.05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2"/>
                  </a:ext>
                </a:extLst>
              </a:tr>
              <a:tr h="1254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East River, SUNY Maritime Campus Entrance (IT)</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36.11</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3"/>
                  </a:ext>
                </a:extLst>
              </a:tr>
              <a:tr h="125475">
                <a:tc>
                  <a:txBody>
                    <a:bodyPr/>
                    <a:lstStyle/>
                    <a:p>
                      <a:pPr marL="0" lvl="0" indent="0" algn="l" rtl="0">
                        <a:lnSpc>
                          <a:spcPct val="115000"/>
                        </a:lnSpc>
                        <a:spcBef>
                          <a:spcPts val="0"/>
                        </a:spcBef>
                        <a:spcAft>
                          <a:spcPts val="0"/>
                        </a:spcAft>
                        <a:buNone/>
                      </a:pPr>
                      <a:r>
                        <a:rPr lang="en-US" sz="550"/>
                        <a:t>East River, Pier 2 Kayak Dock, Brooklyn Bridge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41.26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4"/>
                  </a:ext>
                </a:extLst>
              </a:tr>
              <a:tr h="125475">
                <a:tc>
                  <a:txBody>
                    <a:bodyPr/>
                    <a:lstStyle/>
                    <a:p>
                      <a:pPr marL="0" lvl="0" indent="0" algn="l" rtl="0">
                        <a:lnSpc>
                          <a:spcPct val="115000"/>
                        </a:lnSpc>
                        <a:spcBef>
                          <a:spcPts val="0"/>
                        </a:spcBef>
                        <a:spcAft>
                          <a:spcPts val="0"/>
                        </a:spcAft>
                        <a:buNone/>
                      </a:pPr>
                      <a:r>
                        <a:rPr lang="en-US" sz="550"/>
                        <a:t>Kissena Lake</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41.57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5"/>
                  </a:ext>
                </a:extLst>
              </a:tr>
              <a:tr h="125475">
                <a:tc>
                  <a:txBody>
                    <a:bodyPr/>
                    <a:lstStyle/>
                    <a:p>
                      <a:pPr marL="0" lvl="0" indent="0" algn="l" rtl="0">
                        <a:lnSpc>
                          <a:spcPct val="115000"/>
                        </a:lnSpc>
                        <a:spcBef>
                          <a:spcPts val="0"/>
                        </a:spcBef>
                        <a:spcAft>
                          <a:spcPts val="0"/>
                        </a:spcAft>
                        <a:buNone/>
                      </a:pPr>
                      <a:r>
                        <a:rPr lang="en-US" sz="550"/>
                        <a:t>Hudson River, Pier 13, Hoboken,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42.53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6"/>
                  </a:ext>
                </a:extLst>
              </a:tr>
              <a:tr h="125475">
                <a:tc>
                  <a:txBody>
                    <a:bodyPr/>
                    <a:lstStyle/>
                    <a:p>
                      <a:pPr marL="0" lvl="0" indent="0" algn="l" rtl="0">
                        <a:lnSpc>
                          <a:spcPct val="115000"/>
                        </a:lnSpc>
                        <a:spcBef>
                          <a:spcPts val="0"/>
                        </a:spcBef>
                        <a:spcAft>
                          <a:spcPts val="0"/>
                        </a:spcAft>
                        <a:buNone/>
                      </a:pPr>
                      <a:r>
                        <a:rPr lang="en-US" sz="550"/>
                        <a:t>Hudson River, Gansevoort Peninsula, South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42.57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7"/>
                  </a:ext>
                </a:extLst>
              </a:tr>
              <a:tr h="125475">
                <a:tc>
                  <a:txBody>
                    <a:bodyPr/>
                    <a:lstStyle/>
                    <a:p>
                      <a:pPr marL="0" lvl="0" indent="0" algn="l" rtl="0">
                        <a:lnSpc>
                          <a:spcPct val="115000"/>
                        </a:lnSpc>
                        <a:spcBef>
                          <a:spcPts val="0"/>
                        </a:spcBef>
                        <a:spcAft>
                          <a:spcPts val="0"/>
                        </a:spcAft>
                        <a:buNone/>
                      </a:pPr>
                      <a:r>
                        <a:rPr lang="en-US" sz="550"/>
                        <a:t>East River, Pier 4 Beach, Brooklyn Bridge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46.06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8"/>
                  </a:ext>
                </a:extLst>
              </a:tr>
              <a:tr h="125475">
                <a:tc>
                  <a:txBody>
                    <a:bodyPr/>
                    <a:lstStyle/>
                    <a:p>
                      <a:pPr marL="0" lvl="0" indent="0" algn="l" rtl="0">
                        <a:lnSpc>
                          <a:spcPct val="115000"/>
                        </a:lnSpc>
                        <a:spcBef>
                          <a:spcPts val="0"/>
                        </a:spcBef>
                        <a:spcAft>
                          <a:spcPts val="0"/>
                        </a:spcAft>
                        <a:buNone/>
                      </a:pPr>
                      <a:r>
                        <a:rPr lang="en-US" sz="550"/>
                        <a:t>Hudson River, Weehawken Cove, Hoboken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46.86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09"/>
                  </a:ext>
                </a:extLst>
              </a:tr>
              <a:tr h="125475">
                <a:tc>
                  <a:txBody>
                    <a:bodyPr/>
                    <a:lstStyle/>
                    <a:p>
                      <a:pPr marL="0" lvl="0" indent="0" algn="l" rtl="0">
                        <a:lnSpc>
                          <a:spcPct val="115000"/>
                        </a:lnSpc>
                        <a:spcBef>
                          <a:spcPts val="0"/>
                        </a:spcBef>
                        <a:spcAft>
                          <a:spcPts val="0"/>
                        </a:spcAft>
                        <a:buNone/>
                      </a:pPr>
                      <a:r>
                        <a:rPr lang="en-US" sz="550"/>
                        <a:t>Hudson River, Pier 66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47.07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0"/>
                  </a:ext>
                </a:extLst>
              </a:tr>
              <a:tr h="125475">
                <a:tc>
                  <a:txBody>
                    <a:bodyPr/>
                    <a:lstStyle/>
                    <a:p>
                      <a:pPr marL="0" lvl="0" indent="0" algn="l" rtl="0">
                        <a:lnSpc>
                          <a:spcPct val="115000"/>
                        </a:lnSpc>
                        <a:spcBef>
                          <a:spcPts val="0"/>
                        </a:spcBef>
                        <a:spcAft>
                          <a:spcPts val="0"/>
                        </a:spcAft>
                        <a:buNone/>
                      </a:pPr>
                      <a:r>
                        <a:rPr lang="en-US" sz="550"/>
                        <a:t>Rahway River, Carteret Waterfront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54.94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1"/>
                  </a:ext>
                </a:extLst>
              </a:tr>
              <a:tr h="125475">
                <a:tc>
                  <a:txBody>
                    <a:bodyPr/>
                    <a:lstStyle/>
                    <a:p>
                      <a:pPr marL="0" lvl="0" indent="0" algn="l" rtl="0">
                        <a:lnSpc>
                          <a:spcPct val="115000"/>
                        </a:lnSpc>
                        <a:spcBef>
                          <a:spcPts val="0"/>
                        </a:spcBef>
                        <a:spcAft>
                          <a:spcPts val="0"/>
                        </a:spcAft>
                        <a:buNone/>
                      </a:pPr>
                      <a:r>
                        <a:rPr lang="en-US" sz="550"/>
                        <a:t>Little Neck Bay</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55.17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2"/>
                  </a:ext>
                </a:extLst>
              </a:tr>
              <a:tr h="125475">
                <a:tc>
                  <a:txBody>
                    <a:bodyPr/>
                    <a:lstStyle/>
                    <a:p>
                      <a:pPr marL="0" lvl="0" indent="0" algn="l" rtl="0">
                        <a:lnSpc>
                          <a:spcPct val="115000"/>
                        </a:lnSpc>
                        <a:spcBef>
                          <a:spcPts val="0"/>
                        </a:spcBef>
                        <a:spcAft>
                          <a:spcPts val="0"/>
                        </a:spcAft>
                        <a:buNone/>
                      </a:pPr>
                      <a:r>
                        <a:rPr lang="en-US" sz="550"/>
                        <a:t>Upper Harbor, Bush Terminal Park (North Embayment)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58.85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r h="125475">
                <a:tc>
                  <a:txBody>
                    <a:bodyPr/>
                    <a:lstStyle/>
                    <a:p>
                      <a:pPr marL="0" lvl="0" indent="0" algn="l" rtl="0">
                        <a:lnSpc>
                          <a:spcPct val="115000"/>
                        </a:lnSpc>
                        <a:spcBef>
                          <a:spcPts val="0"/>
                        </a:spcBef>
                        <a:spcAft>
                          <a:spcPts val="0"/>
                        </a:spcAft>
                        <a:buNone/>
                      </a:pPr>
                      <a:r>
                        <a:rPr lang="en-US" sz="550"/>
                        <a:t>East River, E 90th St Ferry</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62.92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4"/>
                  </a:ext>
                </a:extLst>
              </a:tr>
              <a:tr h="125475">
                <a:tc>
                  <a:txBody>
                    <a:bodyPr/>
                    <a:lstStyle/>
                    <a:p>
                      <a:pPr marL="0" lvl="0" indent="0" algn="l" rtl="0">
                        <a:lnSpc>
                          <a:spcPct val="115000"/>
                        </a:lnSpc>
                        <a:spcBef>
                          <a:spcPts val="0"/>
                        </a:spcBef>
                        <a:spcAft>
                          <a:spcPts val="0"/>
                        </a:spcAft>
                        <a:buNone/>
                      </a:pPr>
                      <a:r>
                        <a:rPr lang="en-US" sz="550"/>
                        <a:t>East River, Gantry State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63.24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5"/>
                  </a:ext>
                </a:extLst>
              </a:tr>
              <a:tr h="1254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Gravesend Bay, Calvert Vaux Cove</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67.76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6"/>
                  </a:ext>
                </a:extLst>
              </a:tr>
              <a:tr h="125475">
                <a:tc>
                  <a:txBody>
                    <a:bodyPr/>
                    <a:lstStyle/>
                    <a:p>
                      <a:pPr marL="0" lvl="0" indent="0" algn="l" rtl="0">
                        <a:lnSpc>
                          <a:spcPct val="115000"/>
                        </a:lnSpc>
                        <a:spcBef>
                          <a:spcPts val="0"/>
                        </a:spcBef>
                        <a:spcAft>
                          <a:spcPts val="0"/>
                        </a:spcAft>
                        <a:buNone/>
                      </a:pPr>
                      <a:r>
                        <a:rPr lang="en-US" sz="550"/>
                        <a:t>Hackensack River, Rutkowski Park, Bayonne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68.26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7"/>
                  </a:ext>
                </a:extLst>
              </a:tr>
              <a:tr h="125475">
                <a:tc>
                  <a:txBody>
                    <a:bodyPr/>
                    <a:lstStyle/>
                    <a:p>
                      <a:pPr marL="0" lvl="0" indent="0" algn="l" rtl="0">
                        <a:lnSpc>
                          <a:spcPct val="115000"/>
                        </a:lnSpc>
                        <a:spcBef>
                          <a:spcPts val="0"/>
                        </a:spcBef>
                        <a:spcAft>
                          <a:spcPts val="0"/>
                        </a:spcAft>
                        <a:buNone/>
                      </a:pPr>
                      <a:r>
                        <a:rPr lang="en-US" sz="550"/>
                        <a:t>Hudson River, West 172nd Street, Riverside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70.28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8"/>
                  </a:ext>
                </a:extLst>
              </a:tr>
              <a:tr h="1254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Gravesend Bay, OH-015</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81.84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19"/>
                  </a:ext>
                </a:extLst>
              </a:tr>
              <a:tr h="125475">
                <a:tc>
                  <a:txBody>
                    <a:bodyPr/>
                    <a:lstStyle/>
                    <a:p>
                      <a:pPr marL="0" lvl="0" indent="0" algn="l" rtl="0">
                        <a:lnSpc>
                          <a:spcPct val="115000"/>
                        </a:lnSpc>
                        <a:spcBef>
                          <a:spcPts val="0"/>
                        </a:spcBef>
                        <a:spcAft>
                          <a:spcPts val="0"/>
                        </a:spcAft>
                        <a:buNone/>
                      </a:pPr>
                      <a:r>
                        <a:rPr lang="en-US" sz="550"/>
                        <a:t>East River, Stuy Cove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86.25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0"/>
                  </a:ext>
                </a:extLst>
              </a:tr>
              <a:tr h="125475">
                <a:tc>
                  <a:txBody>
                    <a:bodyPr/>
                    <a:lstStyle/>
                    <a:p>
                      <a:pPr marL="0" lvl="0" indent="0" algn="l" rtl="0">
                        <a:lnSpc>
                          <a:spcPct val="115000"/>
                        </a:lnSpc>
                        <a:spcBef>
                          <a:spcPts val="0"/>
                        </a:spcBef>
                        <a:spcAft>
                          <a:spcPts val="0"/>
                        </a:spcAft>
                        <a:buNone/>
                      </a:pPr>
                      <a:r>
                        <a:rPr lang="en-US" sz="550"/>
                        <a:t>East River, Bushwick Inlet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87.46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1"/>
                  </a:ext>
                </a:extLst>
              </a:tr>
              <a:tr h="125475">
                <a:tc>
                  <a:txBody>
                    <a:bodyPr/>
                    <a:lstStyle/>
                    <a:p>
                      <a:pPr marL="0" lvl="0" indent="0" algn="l" rtl="0">
                        <a:lnSpc>
                          <a:spcPct val="115000"/>
                        </a:lnSpc>
                        <a:spcBef>
                          <a:spcPts val="0"/>
                        </a:spcBef>
                        <a:spcAft>
                          <a:spcPts val="0"/>
                        </a:spcAft>
                        <a:buNone/>
                      </a:pPr>
                      <a:r>
                        <a:rPr lang="en-US" sz="550"/>
                        <a:t>Harlem River, Lincoln Avenue 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88.63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2"/>
                  </a:ext>
                </a:extLst>
              </a:tr>
              <a:tr h="1254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East River, Hammond Creek (HC)</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88.95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3"/>
                  </a:ext>
                </a:extLst>
              </a:tr>
              <a:tr h="125475">
                <a:tc>
                  <a:txBody>
                    <a:bodyPr/>
                    <a:lstStyle/>
                    <a:p>
                      <a:pPr marL="0" lvl="0" indent="0" algn="l" rtl="0">
                        <a:lnSpc>
                          <a:spcPct val="115000"/>
                        </a:lnSpc>
                        <a:spcBef>
                          <a:spcPts val="0"/>
                        </a:spcBef>
                        <a:spcAft>
                          <a:spcPts val="0"/>
                        </a:spcAft>
                        <a:buNone/>
                      </a:pPr>
                      <a:r>
                        <a:rPr lang="en-US" sz="550"/>
                        <a:t>East River, Hallets Cove</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89.16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4"/>
                  </a:ext>
                </a:extLst>
              </a:tr>
              <a:tr h="125475">
                <a:tc>
                  <a:txBody>
                    <a:bodyPr/>
                    <a:lstStyle/>
                    <a:p>
                      <a:pPr marL="0" lvl="0" indent="0" algn="l" rtl="0">
                        <a:lnSpc>
                          <a:spcPct val="115000"/>
                        </a:lnSpc>
                        <a:spcBef>
                          <a:spcPts val="0"/>
                        </a:spcBef>
                        <a:spcAft>
                          <a:spcPts val="0"/>
                        </a:spcAft>
                        <a:buNone/>
                      </a:pPr>
                      <a:r>
                        <a:rPr lang="en-US" sz="550"/>
                        <a:t>East River, Grand Ferry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89.66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5"/>
                  </a:ext>
                </a:extLst>
              </a:tr>
              <a:tr h="125475">
                <a:tc>
                  <a:txBody>
                    <a:bodyPr/>
                    <a:lstStyle/>
                    <a:p>
                      <a:pPr marL="0" lvl="0" indent="0" algn="l" rtl="0">
                        <a:lnSpc>
                          <a:spcPct val="115000"/>
                        </a:lnSpc>
                        <a:spcBef>
                          <a:spcPts val="0"/>
                        </a:spcBef>
                        <a:spcAft>
                          <a:spcPts val="0"/>
                        </a:spcAft>
                        <a:buNone/>
                      </a:pPr>
                      <a:r>
                        <a:rPr lang="en-US" sz="550"/>
                        <a:t>Upper Harbor, Bush Terminal Park (Inner Lagoon)</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91.66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6"/>
                  </a:ext>
                </a:extLst>
              </a:tr>
              <a:tr h="125475">
                <a:tc>
                  <a:txBody>
                    <a:bodyPr/>
                    <a:lstStyle/>
                    <a:p>
                      <a:pPr marL="0" lvl="0" indent="0" algn="l" rtl="0">
                        <a:lnSpc>
                          <a:spcPct val="115000"/>
                        </a:lnSpc>
                        <a:spcBef>
                          <a:spcPts val="0"/>
                        </a:spcBef>
                        <a:spcAft>
                          <a:spcPts val="0"/>
                        </a:spcAft>
                        <a:buNone/>
                      </a:pPr>
                      <a:r>
                        <a:rPr lang="en-US" sz="550"/>
                        <a:t>East River, Dumbo Cove</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95.50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7"/>
                  </a:ext>
                </a:extLst>
              </a:tr>
              <a:tr h="125475">
                <a:tc>
                  <a:txBody>
                    <a:bodyPr/>
                    <a:lstStyle/>
                    <a:p>
                      <a:pPr marL="0" lvl="0" indent="0" algn="l" rtl="0">
                        <a:lnSpc>
                          <a:spcPct val="115000"/>
                        </a:lnSpc>
                        <a:spcBef>
                          <a:spcPts val="0"/>
                        </a:spcBef>
                        <a:spcAft>
                          <a:spcPts val="0"/>
                        </a:spcAft>
                        <a:buNone/>
                      </a:pPr>
                      <a:r>
                        <a:rPr lang="en-US" sz="550"/>
                        <a:t>Hudson River, Yonkers Paddling and Rowing Club</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98.79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8"/>
                  </a:ext>
                </a:extLst>
              </a:tr>
              <a:tr h="125475">
                <a:tc>
                  <a:txBody>
                    <a:bodyPr/>
                    <a:lstStyle/>
                    <a:p>
                      <a:pPr marL="0" lvl="0" indent="0" algn="l" rtl="0">
                        <a:lnSpc>
                          <a:spcPct val="115000"/>
                        </a:lnSpc>
                        <a:spcBef>
                          <a:spcPts val="0"/>
                        </a:spcBef>
                        <a:spcAft>
                          <a:spcPts val="0"/>
                        </a:spcAft>
                        <a:buNone/>
                      </a:pPr>
                      <a:r>
                        <a:rPr lang="en-US" sz="550"/>
                        <a:t>Hackensack River, Laurel Hill Park, Secaucus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99.34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00"/>
                    </a:solidFill>
                  </a:tcPr>
                </a:tc>
                <a:extLst>
                  <a:ext uri="{0D108BD9-81ED-4DB2-BD59-A6C34878D82A}">
                    <a16:rowId xmlns:a16="http://schemas.microsoft.com/office/drawing/2014/main" val="10029"/>
                  </a:ext>
                </a:extLst>
              </a:tr>
            </a:tbl>
          </a:graphicData>
        </a:graphic>
      </p:graphicFrame>
      <p:graphicFrame>
        <p:nvGraphicFramePr>
          <p:cNvPr id="527" name="Google Shape;527;p56"/>
          <p:cNvGraphicFramePr/>
          <p:nvPr/>
        </p:nvGraphicFramePr>
        <p:xfrm>
          <a:off x="6710175" y="161925"/>
          <a:ext cx="3000000" cy="3000000"/>
        </p:xfrm>
        <a:graphic>
          <a:graphicData uri="http://schemas.openxmlformats.org/drawingml/2006/table">
            <a:tbl>
              <a:tblPr>
                <a:noFill/>
                <a:tableStyleId>{E104D6D7-83E7-4072-A9A5-6D328D90E8AD}</a:tableStyleId>
              </a:tblPr>
              <a:tblGrid>
                <a:gridCol w="1722400">
                  <a:extLst>
                    <a:ext uri="{9D8B030D-6E8A-4147-A177-3AD203B41FA5}">
                      <a16:colId xmlns:a16="http://schemas.microsoft.com/office/drawing/2014/main" val="20000"/>
                    </a:ext>
                  </a:extLst>
                </a:gridCol>
                <a:gridCol w="481650">
                  <a:extLst>
                    <a:ext uri="{9D8B030D-6E8A-4147-A177-3AD203B41FA5}">
                      <a16:colId xmlns:a16="http://schemas.microsoft.com/office/drawing/2014/main" val="20001"/>
                    </a:ext>
                  </a:extLst>
                </a:gridCol>
              </a:tblGrid>
              <a:tr h="130975">
                <a:tc>
                  <a:txBody>
                    <a:bodyPr/>
                    <a:lstStyle/>
                    <a:p>
                      <a:pPr marL="0" lvl="0" indent="0" algn="l" rtl="0">
                        <a:lnSpc>
                          <a:spcPct val="115000"/>
                        </a:lnSpc>
                        <a:spcBef>
                          <a:spcPts val="0"/>
                        </a:spcBef>
                        <a:spcAft>
                          <a:spcPts val="0"/>
                        </a:spcAft>
                        <a:buNone/>
                      </a:pPr>
                      <a:r>
                        <a:rPr lang="en-US" sz="550" b="1"/>
                        <a:t>Sampling Sites</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solidFill>
                      <a:prstDash val="dot"/>
                      <a:round/>
                      <a:headEnd type="none" w="sm" len="sm"/>
                      <a:tailEnd type="none" w="sm" len="sm"/>
                    </a:lnT>
                    <a:lnB w="9525" cap="flat" cmpd="sng">
                      <a:solidFill>
                        <a:srgbClr val="CCCCCC"/>
                      </a:solidFill>
                      <a:prstDash val="solid"/>
                      <a:round/>
                      <a:headEnd type="none" w="sm" len="sm"/>
                      <a:tailEnd type="none" w="sm" len="sm"/>
                    </a:lnB>
                    <a:solidFill>
                      <a:srgbClr val="BDBDBD"/>
                    </a:solidFill>
                  </a:tcPr>
                </a:tc>
                <a:tc>
                  <a:txBody>
                    <a:bodyPr/>
                    <a:lstStyle/>
                    <a:p>
                      <a:pPr marL="0" lvl="0" indent="0" algn="l" rtl="0">
                        <a:lnSpc>
                          <a:spcPct val="115000"/>
                        </a:lnSpc>
                        <a:spcBef>
                          <a:spcPts val="0"/>
                        </a:spcBef>
                        <a:spcAft>
                          <a:spcPts val="0"/>
                        </a:spcAft>
                        <a:buNone/>
                      </a:pPr>
                      <a:r>
                        <a:rPr lang="en-US" sz="550" b="1"/>
                        <a:t>Year to Date</a:t>
                      </a:r>
                      <a:endParaRPr sz="55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DBDBD"/>
                    </a:solidFill>
                  </a:tcPr>
                </a:tc>
                <a:extLst>
                  <a:ext uri="{0D108BD9-81ED-4DB2-BD59-A6C34878D82A}">
                    <a16:rowId xmlns:a16="http://schemas.microsoft.com/office/drawing/2014/main" val="10000"/>
                  </a:ext>
                </a:extLst>
              </a:tr>
              <a:tr h="125025">
                <a:tc>
                  <a:txBody>
                    <a:bodyPr/>
                    <a:lstStyle/>
                    <a:p>
                      <a:pPr marL="0" lvl="0" indent="0" algn="l" rtl="0">
                        <a:lnSpc>
                          <a:spcPct val="115000"/>
                        </a:lnSpc>
                        <a:spcBef>
                          <a:spcPts val="0"/>
                        </a:spcBef>
                        <a:spcAft>
                          <a:spcPts val="0"/>
                        </a:spcAft>
                        <a:buNone/>
                      </a:pPr>
                      <a:r>
                        <a:rPr lang="en-US" sz="550"/>
                        <a:t>Hudson River, Pier 99 Boat Launch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104.53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1"/>
                  </a:ext>
                </a:extLst>
              </a:tr>
              <a:tr h="125025">
                <a:tc>
                  <a:txBody>
                    <a:bodyPr/>
                    <a:lstStyle/>
                    <a:p>
                      <a:pPr marL="0" lvl="0" indent="0" algn="l" rtl="0">
                        <a:lnSpc>
                          <a:spcPct val="115000"/>
                        </a:lnSpc>
                        <a:spcBef>
                          <a:spcPts val="0"/>
                        </a:spcBef>
                        <a:spcAft>
                          <a:spcPts val="0"/>
                        </a:spcAft>
                        <a:buNone/>
                      </a:pPr>
                      <a:r>
                        <a:rPr lang="en-US" sz="550"/>
                        <a:t>Raritan River, Ken Buchanan Park, Sayreville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107.24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2"/>
                  </a:ext>
                </a:extLst>
              </a:tr>
              <a:tr h="130975">
                <a:tc>
                  <a:txBody>
                    <a:bodyPr/>
                    <a:lstStyle/>
                    <a:p>
                      <a:pPr marL="0" lvl="0" indent="0" algn="l" rtl="0">
                        <a:lnSpc>
                          <a:spcPct val="115000"/>
                        </a:lnSpc>
                        <a:spcBef>
                          <a:spcPts val="0"/>
                        </a:spcBef>
                        <a:spcAft>
                          <a:spcPts val="0"/>
                        </a:spcAft>
                        <a:buNone/>
                      </a:pPr>
                      <a:r>
                        <a:rPr lang="en-US" sz="550">
                          <a:latin typeface="Calibri"/>
                          <a:ea typeface="Calibri"/>
                          <a:cs typeface="Calibri"/>
                          <a:sym typeface="Calibri"/>
                        </a:rPr>
                        <a:t>East River, Esplanade (+Pool)</a:t>
                      </a:r>
                      <a:endParaRPr sz="550">
                        <a:latin typeface="Calibri"/>
                        <a:ea typeface="Calibri"/>
                        <a:cs typeface="Calibri"/>
                        <a:sym typeface="Calibri"/>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109.97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3"/>
                  </a:ext>
                </a:extLst>
              </a:tr>
              <a:tr h="125025">
                <a:tc>
                  <a:txBody>
                    <a:bodyPr/>
                    <a:lstStyle/>
                    <a:p>
                      <a:pPr marL="0" lvl="0" indent="0" algn="l" rtl="0">
                        <a:lnSpc>
                          <a:spcPct val="115000"/>
                        </a:lnSpc>
                        <a:spcBef>
                          <a:spcPts val="0"/>
                        </a:spcBef>
                        <a:spcAft>
                          <a:spcPts val="0"/>
                        </a:spcAft>
                        <a:buNone/>
                      </a:pPr>
                      <a:r>
                        <a:rPr lang="en-US" sz="550"/>
                        <a:t>East River, South 5th Street/Domino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114.03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4"/>
                  </a:ext>
                </a:extLst>
              </a:tr>
              <a:tr h="125025">
                <a:tc>
                  <a:txBody>
                    <a:bodyPr/>
                    <a:lstStyle/>
                    <a:p>
                      <a:pPr marL="0" lvl="0" indent="0" algn="l" rtl="0">
                        <a:lnSpc>
                          <a:spcPct val="115000"/>
                        </a:lnSpc>
                        <a:spcBef>
                          <a:spcPts val="0"/>
                        </a:spcBef>
                        <a:spcAft>
                          <a:spcPts val="0"/>
                        </a:spcAft>
                        <a:buNone/>
                      </a:pPr>
                      <a:r>
                        <a:rPr lang="en-US" sz="550"/>
                        <a:t>Bronx River, Soundview Park (mouth)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121.92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5"/>
                  </a:ext>
                </a:extLst>
              </a:tr>
              <a:tr h="125025">
                <a:tc>
                  <a:txBody>
                    <a:bodyPr/>
                    <a:lstStyle/>
                    <a:p>
                      <a:pPr marL="0" lvl="0" indent="0" algn="l" rtl="0">
                        <a:lnSpc>
                          <a:spcPct val="115000"/>
                        </a:lnSpc>
                        <a:spcBef>
                          <a:spcPts val="0"/>
                        </a:spcBef>
                        <a:spcAft>
                          <a:spcPts val="0"/>
                        </a:spcAft>
                        <a:buNone/>
                      </a:pPr>
                      <a:r>
                        <a:rPr lang="en-US" sz="550"/>
                        <a:t>Harlem River, Water's Edge Garden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128.37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6"/>
                  </a:ext>
                </a:extLst>
              </a:tr>
              <a:tr h="125025">
                <a:tc>
                  <a:txBody>
                    <a:bodyPr/>
                    <a:lstStyle/>
                    <a:p>
                      <a:pPr marL="0" lvl="0" indent="0" algn="l" rtl="0">
                        <a:lnSpc>
                          <a:spcPct val="115000"/>
                        </a:lnSpc>
                        <a:spcBef>
                          <a:spcPts val="0"/>
                        </a:spcBef>
                        <a:spcAft>
                          <a:spcPts val="0"/>
                        </a:spcAft>
                        <a:buNone/>
                      </a:pPr>
                      <a:r>
                        <a:rPr lang="en-US" sz="550"/>
                        <a:t>Hudson River, Frank Sinatra Park, Hoboken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130.24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7"/>
                  </a:ext>
                </a:extLst>
              </a:tr>
              <a:tr h="125025">
                <a:tc>
                  <a:txBody>
                    <a:bodyPr/>
                    <a:lstStyle/>
                    <a:p>
                      <a:pPr marL="0" lvl="0" indent="0" algn="l" rtl="0">
                        <a:lnSpc>
                          <a:spcPct val="115000"/>
                        </a:lnSpc>
                        <a:spcBef>
                          <a:spcPts val="0"/>
                        </a:spcBef>
                        <a:spcAft>
                          <a:spcPts val="0"/>
                        </a:spcAft>
                        <a:buNone/>
                      </a:pPr>
                      <a:r>
                        <a:rPr lang="en-US" sz="550"/>
                        <a:t>Bronx Kill, west end</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134.72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8"/>
                  </a:ext>
                </a:extLst>
              </a:tr>
              <a:tr h="125025">
                <a:tc>
                  <a:txBody>
                    <a:bodyPr/>
                    <a:lstStyle/>
                    <a:p>
                      <a:pPr marL="0" lvl="0" indent="0" algn="l" rtl="0">
                        <a:lnSpc>
                          <a:spcPct val="115000"/>
                        </a:lnSpc>
                        <a:spcBef>
                          <a:spcPts val="0"/>
                        </a:spcBef>
                        <a:spcAft>
                          <a:spcPts val="0"/>
                        </a:spcAft>
                        <a:buNone/>
                      </a:pPr>
                      <a:r>
                        <a:rPr lang="en-US" sz="550"/>
                        <a:t>Bronx Kill, east end</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140.36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09"/>
                  </a:ext>
                </a:extLst>
              </a:tr>
              <a:tr h="125025">
                <a:tc>
                  <a:txBody>
                    <a:bodyPr/>
                    <a:lstStyle/>
                    <a:p>
                      <a:pPr marL="0" lvl="0" indent="0" algn="l" rtl="0">
                        <a:lnSpc>
                          <a:spcPct val="115000"/>
                        </a:lnSpc>
                        <a:spcBef>
                          <a:spcPts val="0"/>
                        </a:spcBef>
                        <a:spcAft>
                          <a:spcPts val="0"/>
                        </a:spcAft>
                        <a:buNone/>
                      </a:pPr>
                      <a:r>
                        <a:rPr lang="en-US" sz="550"/>
                        <a:t>East River, India Street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140.82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0"/>
                  </a:ext>
                </a:extLst>
              </a:tr>
              <a:tr h="125025">
                <a:tc>
                  <a:txBody>
                    <a:bodyPr/>
                    <a:lstStyle/>
                    <a:p>
                      <a:pPr marL="0" lvl="0" indent="0" algn="l" rtl="0">
                        <a:lnSpc>
                          <a:spcPct val="115000"/>
                        </a:lnSpc>
                        <a:spcBef>
                          <a:spcPts val="0"/>
                        </a:spcBef>
                        <a:spcAft>
                          <a:spcPts val="0"/>
                        </a:spcAft>
                        <a:buNone/>
                      </a:pPr>
                      <a:r>
                        <a:rPr lang="en-US" sz="550"/>
                        <a:t>Flushing Bay, 28th Avenue, Big Rock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148.27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1"/>
                  </a:ext>
                </a:extLst>
              </a:tr>
              <a:tr h="125025">
                <a:tc>
                  <a:txBody>
                    <a:bodyPr/>
                    <a:lstStyle/>
                    <a:p>
                      <a:pPr marL="0" lvl="0" indent="0" algn="l" rtl="0">
                        <a:lnSpc>
                          <a:spcPct val="115000"/>
                        </a:lnSpc>
                        <a:spcBef>
                          <a:spcPts val="0"/>
                        </a:spcBef>
                        <a:spcAft>
                          <a:spcPts val="0"/>
                        </a:spcAft>
                        <a:buNone/>
                      </a:pPr>
                      <a:r>
                        <a:rPr lang="en-US" sz="550"/>
                        <a:t>East River, Marsha P Johnson State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149.18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2"/>
                  </a:ext>
                </a:extLst>
              </a:tr>
              <a:tr h="125025">
                <a:tc>
                  <a:txBody>
                    <a:bodyPr/>
                    <a:lstStyle/>
                    <a:p>
                      <a:pPr marL="0" lvl="0" indent="0" algn="l" rtl="0">
                        <a:lnSpc>
                          <a:spcPct val="115000"/>
                        </a:lnSpc>
                        <a:spcBef>
                          <a:spcPts val="0"/>
                        </a:spcBef>
                        <a:spcAft>
                          <a:spcPts val="0"/>
                        </a:spcAft>
                        <a:buNone/>
                      </a:pPr>
                      <a:r>
                        <a:rPr lang="en-US" sz="550"/>
                        <a:t>Harlem River, Little Hell Gate</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163.28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3"/>
                  </a:ext>
                </a:extLst>
              </a:tr>
              <a:tr h="125025">
                <a:tc>
                  <a:txBody>
                    <a:bodyPr/>
                    <a:lstStyle/>
                    <a:p>
                      <a:pPr marL="0" lvl="0" indent="0" algn="l" rtl="0">
                        <a:lnSpc>
                          <a:spcPct val="115000"/>
                        </a:lnSpc>
                        <a:spcBef>
                          <a:spcPts val="0"/>
                        </a:spcBef>
                        <a:spcAft>
                          <a:spcPts val="0"/>
                        </a:spcAft>
                        <a:buNone/>
                      </a:pPr>
                      <a:r>
                        <a:rPr lang="en-US" sz="550"/>
                        <a:t>Raritan River, Edison Boat Basin, Edison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166.19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4"/>
                  </a:ext>
                </a:extLst>
              </a:tr>
              <a:tr h="125025">
                <a:tc>
                  <a:txBody>
                    <a:bodyPr/>
                    <a:lstStyle/>
                    <a:p>
                      <a:pPr marL="0" lvl="0" indent="0" algn="l" rtl="0">
                        <a:lnSpc>
                          <a:spcPct val="115000"/>
                        </a:lnSpc>
                        <a:spcBef>
                          <a:spcPts val="0"/>
                        </a:spcBef>
                        <a:spcAft>
                          <a:spcPts val="0"/>
                        </a:spcAft>
                        <a:buNone/>
                      </a:pPr>
                      <a:r>
                        <a:rPr lang="en-US" sz="550"/>
                        <a:t>East River, South 8th St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167.81</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5"/>
                  </a:ext>
                </a:extLst>
              </a:tr>
              <a:tr h="125025">
                <a:tc>
                  <a:txBody>
                    <a:bodyPr/>
                    <a:lstStyle/>
                    <a:p>
                      <a:pPr marL="0" lvl="0" indent="0" algn="l" rtl="0">
                        <a:lnSpc>
                          <a:spcPct val="115000"/>
                        </a:lnSpc>
                        <a:spcBef>
                          <a:spcPts val="0"/>
                        </a:spcBef>
                        <a:spcAft>
                          <a:spcPts val="0"/>
                        </a:spcAft>
                        <a:buNone/>
                      </a:pPr>
                      <a:r>
                        <a:rPr lang="en-US" sz="550"/>
                        <a:t>East River, Brooklyn Bridge Beach, Manhattan</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170.95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6"/>
                  </a:ext>
                </a:extLst>
              </a:tr>
              <a:tr h="125025">
                <a:tc>
                  <a:txBody>
                    <a:bodyPr/>
                    <a:lstStyle/>
                    <a:p>
                      <a:pPr marL="0" lvl="0" indent="0" algn="l" rtl="0">
                        <a:lnSpc>
                          <a:spcPct val="115000"/>
                        </a:lnSpc>
                        <a:spcBef>
                          <a:spcPts val="0"/>
                        </a:spcBef>
                        <a:spcAft>
                          <a:spcPts val="0"/>
                        </a:spcAft>
                        <a:buNone/>
                      </a:pPr>
                      <a:r>
                        <a:rPr lang="en-US" sz="550"/>
                        <a:t>East River, Wallabout Channel, Brooklyn Navy Yard</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186.52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7"/>
                  </a:ext>
                </a:extLst>
              </a:tr>
              <a:tr h="125025">
                <a:tc>
                  <a:txBody>
                    <a:bodyPr/>
                    <a:lstStyle/>
                    <a:p>
                      <a:pPr marL="0" lvl="0" indent="0" algn="l" rtl="0">
                        <a:lnSpc>
                          <a:spcPct val="115000"/>
                        </a:lnSpc>
                        <a:spcBef>
                          <a:spcPts val="0"/>
                        </a:spcBef>
                        <a:spcAft>
                          <a:spcPts val="0"/>
                        </a:spcAft>
                        <a:buNone/>
                      </a:pPr>
                      <a:r>
                        <a:rPr lang="en-US" sz="550"/>
                        <a:t>East River, North 3rd Street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196.42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8"/>
                  </a:ext>
                </a:extLst>
              </a:tr>
              <a:tr h="125025">
                <a:tc>
                  <a:txBody>
                    <a:bodyPr/>
                    <a:lstStyle/>
                    <a:p>
                      <a:pPr marL="0" lvl="0" indent="0" algn="l" rtl="0">
                        <a:lnSpc>
                          <a:spcPct val="115000"/>
                        </a:lnSpc>
                        <a:spcBef>
                          <a:spcPts val="0"/>
                        </a:spcBef>
                        <a:spcAft>
                          <a:spcPts val="0"/>
                        </a:spcAft>
                        <a:buNone/>
                      </a:pPr>
                      <a:r>
                        <a:rPr lang="en-US" sz="550"/>
                        <a:t>Hudson River, Hoboken Cove Beach, Hoboken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205.75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19"/>
                  </a:ext>
                </a:extLst>
              </a:tr>
              <a:tr h="125025">
                <a:tc>
                  <a:txBody>
                    <a:bodyPr/>
                    <a:lstStyle/>
                    <a:p>
                      <a:pPr marL="0" lvl="0" indent="0" algn="l" rtl="0">
                        <a:lnSpc>
                          <a:spcPct val="115000"/>
                        </a:lnSpc>
                        <a:spcBef>
                          <a:spcPts val="0"/>
                        </a:spcBef>
                        <a:spcAft>
                          <a:spcPts val="0"/>
                        </a:spcAft>
                        <a:buNone/>
                      </a:pPr>
                      <a:r>
                        <a:rPr lang="en-US" sz="550"/>
                        <a:t>Jamaica Bay, Paerdegat Basin, Sebago Canoe Club</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241.22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0"/>
                  </a:ext>
                </a:extLst>
              </a:tr>
              <a:tr h="125025">
                <a:tc>
                  <a:txBody>
                    <a:bodyPr/>
                    <a:lstStyle/>
                    <a:p>
                      <a:pPr marL="0" lvl="0" indent="0" algn="l" rtl="0">
                        <a:lnSpc>
                          <a:spcPct val="115000"/>
                        </a:lnSpc>
                        <a:spcBef>
                          <a:spcPts val="0"/>
                        </a:spcBef>
                        <a:spcAft>
                          <a:spcPts val="0"/>
                        </a:spcAft>
                        <a:buNone/>
                      </a:pPr>
                      <a:r>
                        <a:rPr lang="en-US" sz="550"/>
                        <a:t>Raritan River, Rutgers Boathouse, New Brunswick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266.53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1"/>
                  </a:ext>
                </a:extLst>
              </a:tr>
              <a:tr h="125025">
                <a:tc>
                  <a:txBody>
                    <a:bodyPr/>
                    <a:lstStyle/>
                    <a:p>
                      <a:pPr marL="0" lvl="0" indent="0" algn="l" rtl="0">
                        <a:lnSpc>
                          <a:spcPct val="115000"/>
                        </a:lnSpc>
                        <a:spcBef>
                          <a:spcPts val="0"/>
                        </a:spcBef>
                        <a:spcAft>
                          <a:spcPts val="0"/>
                        </a:spcAft>
                        <a:buNone/>
                      </a:pPr>
                      <a:r>
                        <a:rPr lang="en-US" sz="550"/>
                        <a:t>East River, Bushwick Inlet Park Beach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268.89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2"/>
                  </a:ext>
                </a:extLst>
              </a:tr>
              <a:tr h="125025">
                <a:tc>
                  <a:txBody>
                    <a:bodyPr/>
                    <a:lstStyle/>
                    <a:p>
                      <a:pPr marL="0" lvl="0" indent="0" algn="l" rtl="0">
                        <a:lnSpc>
                          <a:spcPct val="115000"/>
                        </a:lnSpc>
                        <a:spcBef>
                          <a:spcPts val="0"/>
                        </a:spcBef>
                        <a:spcAft>
                          <a:spcPts val="0"/>
                        </a:spcAft>
                        <a:buNone/>
                      </a:pPr>
                      <a:r>
                        <a:rPr lang="en-US" sz="550"/>
                        <a:t>Coney Island Creek, Kaiser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269.34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3"/>
                  </a:ext>
                </a:extLst>
              </a:tr>
              <a:tr h="125025">
                <a:tc>
                  <a:txBody>
                    <a:bodyPr/>
                    <a:lstStyle/>
                    <a:p>
                      <a:pPr marL="0" lvl="0" indent="0" algn="l" rtl="0">
                        <a:lnSpc>
                          <a:spcPct val="115000"/>
                        </a:lnSpc>
                        <a:spcBef>
                          <a:spcPts val="0"/>
                        </a:spcBef>
                        <a:spcAft>
                          <a:spcPts val="0"/>
                        </a:spcAft>
                        <a:buNone/>
                      </a:pPr>
                      <a:r>
                        <a:rPr lang="en-US" sz="550"/>
                        <a:t>East River, WNYC Transmitter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272.25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4"/>
                  </a:ext>
                </a:extLst>
              </a:tr>
              <a:tr h="125025">
                <a:tc>
                  <a:txBody>
                    <a:bodyPr/>
                    <a:lstStyle/>
                    <a:p>
                      <a:pPr marL="0" lvl="0" indent="0" algn="l" rtl="0">
                        <a:lnSpc>
                          <a:spcPct val="115000"/>
                        </a:lnSpc>
                        <a:spcBef>
                          <a:spcPts val="0"/>
                        </a:spcBef>
                        <a:spcAft>
                          <a:spcPts val="0"/>
                        </a:spcAft>
                        <a:buNone/>
                      </a:pPr>
                      <a:r>
                        <a:rPr lang="en-US" sz="550"/>
                        <a:t>Gowanus Canal, Lowlands Nursery</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331.24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5"/>
                  </a:ext>
                </a:extLst>
              </a:tr>
              <a:tr h="125025">
                <a:tc>
                  <a:txBody>
                    <a:bodyPr/>
                    <a:lstStyle/>
                    <a:p>
                      <a:pPr marL="0" lvl="0" indent="0" algn="l" rtl="0">
                        <a:lnSpc>
                          <a:spcPct val="115000"/>
                        </a:lnSpc>
                        <a:spcBef>
                          <a:spcPts val="0"/>
                        </a:spcBef>
                        <a:spcAft>
                          <a:spcPts val="0"/>
                        </a:spcAft>
                        <a:buNone/>
                      </a:pPr>
                      <a:r>
                        <a:rPr lang="en-US" sz="550"/>
                        <a:t>Flushing Bay, World's Fair Marina Pier 1 East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338.93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6"/>
                  </a:ext>
                </a:extLst>
              </a:tr>
              <a:tr h="125025">
                <a:tc>
                  <a:txBody>
                    <a:bodyPr/>
                    <a:lstStyle/>
                    <a:p>
                      <a:pPr marL="0" lvl="0" indent="0" algn="l" rtl="0">
                        <a:lnSpc>
                          <a:spcPct val="115000"/>
                        </a:lnSpc>
                        <a:spcBef>
                          <a:spcPts val="0"/>
                        </a:spcBef>
                        <a:spcAft>
                          <a:spcPts val="0"/>
                        </a:spcAft>
                        <a:buNone/>
                      </a:pPr>
                      <a:r>
                        <a:rPr lang="en-US" sz="550"/>
                        <a:t>Newtown Creek, Apollo Street</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412.68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7"/>
                  </a:ext>
                </a:extLst>
              </a:tr>
              <a:tr h="125025">
                <a:tc>
                  <a:txBody>
                    <a:bodyPr/>
                    <a:lstStyle/>
                    <a:p>
                      <a:pPr marL="0" lvl="0" indent="0" algn="l" rtl="0">
                        <a:lnSpc>
                          <a:spcPct val="115000"/>
                        </a:lnSpc>
                        <a:spcBef>
                          <a:spcPts val="0"/>
                        </a:spcBef>
                        <a:spcAft>
                          <a:spcPts val="0"/>
                        </a:spcAft>
                        <a:buNone/>
                      </a:pPr>
                      <a:r>
                        <a:rPr lang="en-US" sz="550"/>
                        <a:t>Meadow Lake, Flushing Meadows-Corona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455.29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8"/>
                  </a:ext>
                </a:extLst>
              </a:tr>
              <a:tr h="125025">
                <a:tc>
                  <a:txBody>
                    <a:bodyPr/>
                    <a:lstStyle/>
                    <a:p>
                      <a:pPr marL="0" lvl="0" indent="0" algn="l" rtl="0">
                        <a:lnSpc>
                          <a:spcPct val="115000"/>
                        </a:lnSpc>
                        <a:spcBef>
                          <a:spcPts val="0"/>
                        </a:spcBef>
                        <a:spcAft>
                          <a:spcPts val="0"/>
                        </a:spcAft>
                        <a:buNone/>
                      </a:pPr>
                      <a:r>
                        <a:rPr lang="en-US" sz="550"/>
                        <a:t>Newtown Creek, Pulaski Bridge, Queens</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488.62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29"/>
                  </a:ext>
                </a:extLst>
              </a:tr>
              <a:tr h="125025">
                <a:tc>
                  <a:txBody>
                    <a:bodyPr/>
                    <a:lstStyle/>
                    <a:p>
                      <a:pPr marL="0" lvl="0" indent="0" algn="l" rtl="0">
                        <a:lnSpc>
                          <a:spcPct val="115000"/>
                        </a:lnSpc>
                        <a:spcBef>
                          <a:spcPts val="0"/>
                        </a:spcBef>
                        <a:spcAft>
                          <a:spcPts val="0"/>
                        </a:spcAft>
                        <a:buNone/>
                      </a:pPr>
                      <a:r>
                        <a:rPr lang="en-US" sz="550"/>
                        <a:t>Newtown Creek, Second Street Kayak Launch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526.06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0"/>
                  </a:ext>
                </a:extLst>
              </a:tr>
              <a:tr h="125025">
                <a:tc>
                  <a:txBody>
                    <a:bodyPr/>
                    <a:lstStyle/>
                    <a:p>
                      <a:pPr marL="0" lvl="0" indent="0" algn="l" rtl="0">
                        <a:lnSpc>
                          <a:spcPct val="115000"/>
                        </a:lnSpc>
                        <a:spcBef>
                          <a:spcPts val="0"/>
                        </a:spcBef>
                        <a:spcAft>
                          <a:spcPts val="0"/>
                        </a:spcAft>
                        <a:buNone/>
                      </a:pPr>
                      <a:r>
                        <a:rPr lang="en-US" sz="550"/>
                        <a:t>Gowanus Canal, Second Street Sponge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539.17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1"/>
                  </a:ext>
                </a:extLst>
              </a:tr>
              <a:tr h="125025">
                <a:tc>
                  <a:txBody>
                    <a:bodyPr/>
                    <a:lstStyle/>
                    <a:p>
                      <a:pPr marL="0" lvl="0" indent="0" algn="l" rtl="0">
                        <a:lnSpc>
                          <a:spcPct val="115000"/>
                        </a:lnSpc>
                        <a:spcBef>
                          <a:spcPts val="0"/>
                        </a:spcBef>
                        <a:spcAft>
                          <a:spcPts val="0"/>
                        </a:spcAft>
                        <a:buNone/>
                      </a:pPr>
                      <a:r>
                        <a:rPr lang="en-US" sz="550"/>
                        <a:t>Hackensack River, River Barge Park, Carlstadt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570.14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2"/>
                  </a:ext>
                </a:extLst>
              </a:tr>
              <a:tr h="125025">
                <a:tc>
                  <a:txBody>
                    <a:bodyPr/>
                    <a:lstStyle/>
                    <a:p>
                      <a:pPr marL="0" lvl="0" indent="0" algn="l" rtl="0">
                        <a:lnSpc>
                          <a:spcPct val="115000"/>
                        </a:lnSpc>
                        <a:spcBef>
                          <a:spcPts val="0"/>
                        </a:spcBef>
                        <a:spcAft>
                          <a:spcPts val="0"/>
                        </a:spcAft>
                        <a:buNone/>
                      </a:pPr>
                      <a:r>
                        <a:rPr lang="en-US" sz="550"/>
                        <a:t>Flushing Bay, World's Fair Marina Boat Ramp</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603.38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3"/>
                  </a:ext>
                </a:extLst>
              </a:tr>
              <a:tr h="125025">
                <a:tc>
                  <a:txBody>
                    <a:bodyPr/>
                    <a:lstStyle/>
                    <a:p>
                      <a:pPr marL="0" lvl="0" indent="0" algn="l" rtl="0">
                        <a:lnSpc>
                          <a:spcPct val="115000"/>
                        </a:lnSpc>
                        <a:spcBef>
                          <a:spcPts val="0"/>
                        </a:spcBef>
                        <a:spcAft>
                          <a:spcPts val="0"/>
                        </a:spcAft>
                        <a:buNone/>
                      </a:pPr>
                      <a:r>
                        <a:rPr lang="en-US" sz="550"/>
                        <a:t>Bronx River, Soundview Park, HP009 CSO</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666.59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4"/>
                  </a:ext>
                </a:extLst>
              </a:tr>
              <a:tr h="125025">
                <a:tc>
                  <a:txBody>
                    <a:bodyPr/>
                    <a:lstStyle/>
                    <a:p>
                      <a:pPr marL="0" lvl="0" indent="0" algn="l" rtl="0">
                        <a:lnSpc>
                          <a:spcPct val="115000"/>
                        </a:lnSpc>
                        <a:spcBef>
                          <a:spcPts val="0"/>
                        </a:spcBef>
                        <a:spcAft>
                          <a:spcPts val="0"/>
                        </a:spcAft>
                        <a:buNone/>
                      </a:pPr>
                      <a:r>
                        <a:rPr lang="en-US" sz="550"/>
                        <a:t>Bronx River, Concrete Plant Park Canoe Launch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746.97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5"/>
                  </a:ext>
                </a:extLst>
              </a:tr>
              <a:tr h="125025">
                <a:tc>
                  <a:txBody>
                    <a:bodyPr/>
                    <a:lstStyle/>
                    <a:p>
                      <a:pPr marL="0" lvl="0" indent="0" algn="l" rtl="0">
                        <a:lnSpc>
                          <a:spcPct val="115000"/>
                        </a:lnSpc>
                        <a:spcBef>
                          <a:spcPts val="0"/>
                        </a:spcBef>
                        <a:spcAft>
                          <a:spcPts val="0"/>
                        </a:spcAft>
                        <a:buNone/>
                      </a:pPr>
                      <a:r>
                        <a:rPr lang="en-US" sz="550"/>
                        <a:t>Newtown Creek, East Branch</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748.63</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6"/>
                  </a:ext>
                </a:extLst>
              </a:tr>
              <a:tr h="125025">
                <a:tc>
                  <a:txBody>
                    <a:bodyPr/>
                    <a:lstStyle/>
                    <a:p>
                      <a:pPr marL="0" lvl="0" indent="0" algn="l" rtl="0">
                        <a:lnSpc>
                          <a:spcPct val="115000"/>
                        </a:lnSpc>
                        <a:spcBef>
                          <a:spcPts val="0"/>
                        </a:spcBef>
                        <a:spcAft>
                          <a:spcPts val="0"/>
                        </a:spcAft>
                        <a:buNone/>
                      </a:pPr>
                      <a:r>
                        <a:rPr lang="en-US" sz="550"/>
                        <a:t>Rahway River, Rahway Valley Sewerage Authority</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789.06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7"/>
                  </a:ext>
                </a:extLst>
              </a:tr>
              <a:tr h="125025">
                <a:tc>
                  <a:txBody>
                    <a:bodyPr/>
                    <a:lstStyle/>
                    <a:p>
                      <a:pPr marL="0" lvl="0" indent="0" algn="l" rtl="0">
                        <a:lnSpc>
                          <a:spcPct val="115000"/>
                        </a:lnSpc>
                        <a:spcBef>
                          <a:spcPts val="0"/>
                        </a:spcBef>
                        <a:spcAft>
                          <a:spcPts val="0"/>
                        </a:spcAft>
                        <a:buNone/>
                      </a:pPr>
                      <a:r>
                        <a:rPr lang="en-US" sz="550"/>
                        <a:t>Bronx River, Hunts Point Riverside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932.75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8"/>
                  </a:ext>
                </a:extLst>
              </a:tr>
              <a:tr h="125025">
                <a:tc>
                  <a:txBody>
                    <a:bodyPr/>
                    <a:lstStyle/>
                    <a:p>
                      <a:pPr marL="0" lvl="0" indent="0" algn="l" rtl="0">
                        <a:lnSpc>
                          <a:spcPct val="115000"/>
                        </a:lnSpc>
                        <a:spcBef>
                          <a:spcPts val="0"/>
                        </a:spcBef>
                        <a:spcAft>
                          <a:spcPts val="0"/>
                        </a:spcAft>
                        <a:buNone/>
                      </a:pPr>
                      <a:r>
                        <a:rPr lang="en-US" sz="550"/>
                        <a:t>Hackensack River, Ridgefield Park,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984.87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39"/>
                  </a:ext>
                </a:extLst>
              </a:tr>
              <a:tr h="125025">
                <a:tc>
                  <a:txBody>
                    <a:bodyPr/>
                    <a:lstStyle/>
                    <a:p>
                      <a:pPr marL="0" lvl="0" indent="0" algn="l" rtl="0">
                        <a:lnSpc>
                          <a:spcPct val="115000"/>
                        </a:lnSpc>
                        <a:spcBef>
                          <a:spcPts val="0"/>
                        </a:spcBef>
                        <a:spcAft>
                          <a:spcPts val="0"/>
                        </a:spcAft>
                        <a:buNone/>
                      </a:pPr>
                      <a:r>
                        <a:rPr lang="en-US" sz="550"/>
                        <a:t>Flushing Creek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1048.35</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0"/>
                  </a:ext>
                </a:extLst>
              </a:tr>
              <a:tr h="125025">
                <a:tc>
                  <a:txBody>
                    <a:bodyPr/>
                    <a:lstStyle/>
                    <a:p>
                      <a:pPr marL="0" lvl="0" indent="0" algn="l" rtl="0">
                        <a:lnSpc>
                          <a:spcPct val="115000"/>
                        </a:lnSpc>
                        <a:spcBef>
                          <a:spcPts val="0"/>
                        </a:spcBef>
                        <a:spcAft>
                          <a:spcPts val="0"/>
                        </a:spcAft>
                        <a:buNone/>
                      </a:pPr>
                      <a:r>
                        <a:rPr lang="en-US" sz="550"/>
                        <a:t>Rahway River, Riverfront Park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1078.66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1"/>
                  </a:ext>
                </a:extLst>
              </a:tr>
              <a:tr h="125025">
                <a:tc>
                  <a:txBody>
                    <a:bodyPr/>
                    <a:lstStyle/>
                    <a:p>
                      <a:pPr marL="0" lvl="0" indent="0" algn="l" rtl="0">
                        <a:lnSpc>
                          <a:spcPct val="115000"/>
                        </a:lnSpc>
                        <a:spcBef>
                          <a:spcPts val="0"/>
                        </a:spcBef>
                        <a:spcAft>
                          <a:spcPts val="0"/>
                        </a:spcAft>
                        <a:buNone/>
                      </a:pPr>
                      <a:r>
                        <a:rPr lang="en-US" sz="550"/>
                        <a:t>Raritan River, Riverside Park, Piscataway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1109.94</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2"/>
                  </a:ext>
                </a:extLst>
              </a:tr>
              <a:tr h="125025">
                <a:tc>
                  <a:txBody>
                    <a:bodyPr/>
                    <a:lstStyle/>
                    <a:p>
                      <a:pPr marL="0" lvl="0" indent="0" algn="l" rtl="0">
                        <a:lnSpc>
                          <a:spcPct val="115000"/>
                        </a:lnSpc>
                        <a:spcBef>
                          <a:spcPts val="0"/>
                        </a:spcBef>
                        <a:spcAft>
                          <a:spcPts val="0"/>
                        </a:spcAft>
                        <a:buNone/>
                      </a:pPr>
                      <a:r>
                        <a:rPr lang="en-US" sz="550"/>
                        <a:t>Bronx River, Starlight Park, North Dock</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1120.66</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3"/>
                  </a:ext>
                </a:extLst>
              </a:tr>
              <a:tr h="125025">
                <a:tc>
                  <a:txBody>
                    <a:bodyPr/>
                    <a:lstStyle/>
                    <a:p>
                      <a:pPr marL="0" lvl="0" indent="0" algn="l" rtl="0">
                        <a:lnSpc>
                          <a:spcPct val="115000"/>
                        </a:lnSpc>
                        <a:spcBef>
                          <a:spcPts val="0"/>
                        </a:spcBef>
                        <a:spcAft>
                          <a:spcPts val="0"/>
                        </a:spcAft>
                        <a:buNone/>
                      </a:pPr>
                      <a:r>
                        <a:rPr lang="en-US" sz="550"/>
                        <a:t>Saw Mill River, daylighted section</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1321.00</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4"/>
                  </a:ext>
                </a:extLst>
              </a:tr>
              <a:tr h="125025">
                <a:tc>
                  <a:txBody>
                    <a:bodyPr/>
                    <a:lstStyle/>
                    <a:p>
                      <a:pPr marL="0" lvl="0" indent="0" algn="l" rtl="0">
                        <a:lnSpc>
                          <a:spcPct val="115000"/>
                        </a:lnSpc>
                        <a:spcBef>
                          <a:spcPts val="0"/>
                        </a:spcBef>
                        <a:spcAft>
                          <a:spcPts val="0"/>
                        </a:spcAft>
                        <a:buNone/>
                      </a:pPr>
                      <a:r>
                        <a:rPr lang="en-US" sz="550"/>
                        <a:t>Newtown Creek, English Kills</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1590.32</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5"/>
                  </a:ext>
                </a:extLst>
              </a:tr>
              <a:tr h="125025">
                <a:tc>
                  <a:txBody>
                    <a:bodyPr/>
                    <a:lstStyle/>
                    <a:p>
                      <a:pPr marL="0" lvl="0" indent="0" algn="l" rtl="0">
                        <a:lnSpc>
                          <a:spcPct val="115000"/>
                        </a:lnSpc>
                        <a:spcBef>
                          <a:spcPts val="0"/>
                        </a:spcBef>
                        <a:spcAft>
                          <a:spcPts val="0"/>
                        </a:spcAft>
                        <a:buNone/>
                      </a:pPr>
                      <a:r>
                        <a:rPr lang="en-US" sz="550"/>
                        <a:t>Prospect Park Lake</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1665.77</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6"/>
                  </a:ext>
                </a:extLst>
              </a:tr>
              <a:tr h="125025">
                <a:tc>
                  <a:txBody>
                    <a:bodyPr/>
                    <a:lstStyle/>
                    <a:p>
                      <a:pPr marL="0" lvl="0" indent="0" algn="l" rtl="0">
                        <a:lnSpc>
                          <a:spcPct val="115000"/>
                        </a:lnSpc>
                        <a:spcBef>
                          <a:spcPts val="0"/>
                        </a:spcBef>
                        <a:spcAft>
                          <a:spcPts val="0"/>
                        </a:spcAft>
                        <a:buNone/>
                      </a:pPr>
                      <a:r>
                        <a:rPr lang="en-US" sz="550"/>
                        <a:t>Newtown Creek, Dutch Kills (head)</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tc>
                  <a:txBody>
                    <a:bodyPr/>
                    <a:lstStyle/>
                    <a:p>
                      <a:pPr marL="0" lvl="0" indent="0" algn="r" rtl="0">
                        <a:lnSpc>
                          <a:spcPct val="115000"/>
                        </a:lnSpc>
                        <a:spcBef>
                          <a:spcPts val="0"/>
                        </a:spcBef>
                        <a:spcAft>
                          <a:spcPts val="0"/>
                        </a:spcAft>
                        <a:buNone/>
                      </a:pPr>
                      <a:r>
                        <a:rPr lang="en-US" sz="550"/>
                        <a:t>1886.59</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7"/>
                  </a:ext>
                </a:extLst>
              </a:tr>
              <a:tr h="125025">
                <a:tc>
                  <a:txBody>
                    <a:bodyPr/>
                    <a:lstStyle/>
                    <a:p>
                      <a:pPr marL="0" lvl="0" indent="0" algn="l" rtl="0">
                        <a:lnSpc>
                          <a:spcPct val="115000"/>
                        </a:lnSpc>
                        <a:spcBef>
                          <a:spcPts val="0"/>
                        </a:spcBef>
                        <a:spcAft>
                          <a:spcPts val="0"/>
                        </a:spcAft>
                        <a:buNone/>
                      </a:pPr>
                      <a:r>
                        <a:rPr lang="en-US" sz="550"/>
                        <a:t>Raritan River, Second Street Park, Perth Amboy NJ</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c>
                  <a:txBody>
                    <a:bodyPr/>
                    <a:lstStyle/>
                    <a:p>
                      <a:pPr marL="0" lvl="0" indent="0" algn="r" rtl="0">
                        <a:lnSpc>
                          <a:spcPct val="115000"/>
                        </a:lnSpc>
                        <a:spcBef>
                          <a:spcPts val="0"/>
                        </a:spcBef>
                        <a:spcAft>
                          <a:spcPts val="0"/>
                        </a:spcAft>
                        <a:buNone/>
                      </a:pPr>
                      <a:r>
                        <a:rPr lang="en-US" sz="550"/>
                        <a:t>2876.48</a:t>
                      </a:r>
                      <a:endParaRPr sz="550"/>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0000"/>
                    </a:solidFill>
                  </a:tcPr>
                </a:tc>
                <a:extLst>
                  <a:ext uri="{0D108BD9-81ED-4DB2-BD59-A6C34878D82A}">
                    <a16:rowId xmlns:a16="http://schemas.microsoft.com/office/drawing/2014/main" val="10048"/>
                  </a:ext>
                </a:extLst>
              </a:tr>
            </a:tbl>
          </a:graphicData>
        </a:graphic>
      </p:graphicFrame>
      <p:sp>
        <p:nvSpPr>
          <p:cNvPr id="528" name="Google Shape;528;p56"/>
          <p:cNvSpPr txBox="1"/>
          <p:nvPr/>
        </p:nvSpPr>
        <p:spPr>
          <a:xfrm>
            <a:off x="141925" y="2676525"/>
            <a:ext cx="3961200" cy="819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FFFFFF"/>
              </a:buClr>
              <a:buSzPts val="1600"/>
              <a:buChar char="●"/>
            </a:pPr>
            <a:r>
              <a:rPr lang="en-US" sz="1600">
                <a:solidFill>
                  <a:srgbClr val="FFFFFF"/>
                </a:solidFill>
              </a:rPr>
              <a:t>Despite less rain than previous years, 2024 entero. results were worse than 2023’s</a:t>
            </a:r>
            <a:br>
              <a:rPr lang="en-US" sz="1600">
                <a:solidFill>
                  <a:srgbClr val="FFFFFF"/>
                </a:solidFill>
              </a:rPr>
            </a:b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US" sz="1600">
                <a:solidFill>
                  <a:srgbClr val="FFFFFF"/>
                </a:solidFill>
              </a:rPr>
              <a:t>Areas in open water with strong current tend to have less bacteria, while narrow tributaries with limited current and tidal flushing tendy to have higher bacterial levels</a:t>
            </a:r>
            <a:br>
              <a:rPr lang="en-US" sz="1600">
                <a:solidFill>
                  <a:srgbClr val="FFFFFF"/>
                </a:solidFill>
              </a:rPr>
            </a:b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US" sz="1600">
                <a:solidFill>
                  <a:srgbClr val="FFFFFF"/>
                </a:solidFill>
              </a:rPr>
              <a:t>In 2024 the cleanest site in NYC was Pier 40 on the Hudson River, and the dirtiest was Dutch Kills in Newtown Creek, Queens</a:t>
            </a:r>
            <a:endParaRPr sz="16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33"/>
        <p:cNvGrpSpPr/>
        <p:nvPr/>
      </p:nvGrpSpPr>
      <p:grpSpPr>
        <a:xfrm>
          <a:off x="0" y="0"/>
          <a:ext cx="0" cy="0"/>
          <a:chOff x="0" y="0"/>
          <a:chExt cx="0" cy="0"/>
        </a:xfrm>
      </p:grpSpPr>
      <p:pic>
        <p:nvPicPr>
          <p:cNvPr id="534" name="Google Shape;534;p57"/>
          <p:cNvPicPr preferRelativeResize="0"/>
          <p:nvPr/>
        </p:nvPicPr>
        <p:blipFill rotWithShape="1">
          <a:blip r:embed="rId3">
            <a:alphaModFix/>
          </a:blip>
          <a:srcRect l="5536" t="7228" r="5161" b="6720"/>
          <a:stretch/>
        </p:blipFill>
        <p:spPr>
          <a:xfrm>
            <a:off x="356188" y="783900"/>
            <a:ext cx="8365123" cy="5970950"/>
          </a:xfrm>
          <a:prstGeom prst="rect">
            <a:avLst/>
          </a:prstGeom>
          <a:noFill/>
          <a:ln>
            <a:noFill/>
          </a:ln>
        </p:spPr>
      </p:pic>
      <p:sp>
        <p:nvSpPr>
          <p:cNvPr id="535" name="Google Shape;535;p57"/>
          <p:cNvSpPr txBox="1"/>
          <p:nvPr/>
        </p:nvSpPr>
        <p:spPr>
          <a:xfrm>
            <a:off x="144300" y="164750"/>
            <a:ext cx="8855400" cy="4317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2000">
                <a:solidFill>
                  <a:schemeClr val="dk1"/>
                </a:solidFill>
                <a:latin typeface="Oswald SemiBold"/>
                <a:ea typeface="Oswald SemiBold"/>
                <a:cs typeface="Oswald SemiBold"/>
                <a:sym typeface="Oswald SemiBold"/>
              </a:rPr>
              <a:t>2024 MPN Geometric Means Compared to NYS Waterbody Classification Standards</a:t>
            </a:r>
            <a:endParaRPr sz="2000">
              <a:solidFill>
                <a:schemeClr val="dk1"/>
              </a:solidFill>
              <a:latin typeface="Oswald SemiBold"/>
              <a:ea typeface="Oswald SemiBold"/>
              <a:cs typeface="Oswald SemiBold"/>
              <a:sym typeface="Oswal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40"/>
        <p:cNvGrpSpPr/>
        <p:nvPr/>
      </p:nvGrpSpPr>
      <p:grpSpPr>
        <a:xfrm>
          <a:off x="0" y="0"/>
          <a:ext cx="0" cy="0"/>
          <a:chOff x="0" y="0"/>
          <a:chExt cx="0" cy="0"/>
        </a:xfrm>
      </p:grpSpPr>
      <p:pic>
        <p:nvPicPr>
          <p:cNvPr id="541" name="Google Shape;541;p58"/>
          <p:cNvPicPr preferRelativeResize="0"/>
          <p:nvPr/>
        </p:nvPicPr>
        <p:blipFill>
          <a:blip r:embed="rId3">
            <a:alphaModFix/>
          </a:blip>
          <a:stretch>
            <a:fillRect/>
          </a:stretch>
        </p:blipFill>
        <p:spPr>
          <a:xfrm>
            <a:off x="0" y="762000"/>
            <a:ext cx="9144000" cy="6096000"/>
          </a:xfrm>
          <a:prstGeom prst="rect">
            <a:avLst/>
          </a:prstGeom>
          <a:noFill/>
          <a:ln>
            <a:noFill/>
          </a:ln>
        </p:spPr>
      </p:pic>
      <p:sp>
        <p:nvSpPr>
          <p:cNvPr id="542" name="Google Shape;542;p58"/>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8"/>
          <p:cNvSpPr txBox="1"/>
          <p:nvPr/>
        </p:nvSpPr>
        <p:spPr>
          <a:xfrm>
            <a:off x="127800" y="725225"/>
            <a:ext cx="581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Does NYC need cleaner water?</a:t>
            </a:r>
            <a:endParaRPr sz="3200">
              <a:solidFill>
                <a:srgbClr val="20124D"/>
              </a:solidFill>
              <a:latin typeface="Oswald SemiBold"/>
              <a:ea typeface="Oswald SemiBold"/>
              <a:cs typeface="Oswald SemiBold"/>
              <a:sym typeface="Oswald SemiBold"/>
            </a:endParaRPr>
          </a:p>
          <a:p>
            <a:pPr marL="14865" lvl="0" indent="0" algn="l" rtl="0">
              <a:spcBef>
                <a:spcPts val="1101"/>
              </a:spcBef>
              <a:spcAft>
                <a:spcPts val="0"/>
              </a:spcAft>
              <a:buNone/>
            </a:pPr>
            <a:endParaRPr sz="3200" b="1">
              <a:solidFill>
                <a:srgbClr val="20124D"/>
              </a:solidFill>
              <a:latin typeface="Roboto"/>
              <a:ea typeface="Roboto"/>
              <a:cs typeface="Roboto"/>
              <a:sym typeface="Roboto"/>
            </a:endParaRPr>
          </a:p>
        </p:txBody>
      </p:sp>
      <p:sp>
        <p:nvSpPr>
          <p:cNvPr id="544" name="Google Shape;544;p58"/>
          <p:cNvSpPr txBox="1"/>
          <p:nvPr/>
        </p:nvSpPr>
        <p:spPr>
          <a:xfrm>
            <a:off x="0" y="4532700"/>
            <a:ext cx="8983200" cy="1871700"/>
          </a:xfrm>
          <a:prstGeom prst="rect">
            <a:avLst/>
          </a:prstGeom>
          <a:noFill/>
          <a:ln>
            <a:noFill/>
          </a:ln>
        </p:spPr>
        <p:txBody>
          <a:bodyPr spcFirstLastPara="1" wrap="square" lIns="91425" tIns="91425" rIns="91425" bIns="91425" anchor="t" anchorCtr="0">
            <a:noAutofit/>
          </a:bodyPr>
          <a:lstStyle/>
          <a:p>
            <a:pPr marL="457200" lvl="0" indent="-323850" algn="l" rtl="0">
              <a:spcBef>
                <a:spcPts val="275"/>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Federal regulation require “swimmable and fishable water”</a:t>
            </a:r>
            <a:br>
              <a:rPr lang="en-US" sz="1500">
                <a:solidFill>
                  <a:srgbClr val="FFFFFF"/>
                </a:solidFill>
                <a:latin typeface="Roboto"/>
                <a:ea typeface="Roboto"/>
                <a:cs typeface="Roboto"/>
                <a:sym typeface="Roboto"/>
              </a:rPr>
            </a:br>
            <a:endParaRPr sz="1500">
              <a:solidFill>
                <a:srgbClr val="FFFFFF"/>
              </a:solidFill>
              <a:latin typeface="Roboto"/>
              <a:ea typeface="Roboto"/>
              <a:cs typeface="Roboto"/>
              <a:sym typeface="Roboto"/>
            </a:endParaRPr>
          </a:p>
          <a:p>
            <a:pPr marL="457200" lvl="0"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Without sizable investment in grey and green infrastructure, pollution from NYC’s sewer system will get worse due to climate change fueled extreme rainfall</a:t>
            </a:r>
            <a:br>
              <a:rPr lang="en-US" sz="1500">
                <a:solidFill>
                  <a:srgbClr val="FFFFFF"/>
                </a:solidFill>
                <a:latin typeface="Roboto"/>
                <a:ea typeface="Roboto"/>
                <a:cs typeface="Roboto"/>
                <a:sym typeface="Roboto"/>
              </a:rPr>
            </a:br>
            <a:endParaRPr sz="1500">
              <a:solidFill>
                <a:srgbClr val="FFFFFF"/>
              </a:solidFill>
              <a:latin typeface="Roboto"/>
              <a:ea typeface="Roboto"/>
              <a:cs typeface="Roboto"/>
              <a:sym typeface="Roboto"/>
            </a:endParaRPr>
          </a:p>
          <a:p>
            <a:pPr marL="457200" lvl="0"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While extreme heat events become more common due to climate change, NYC residents will inevitably turn to the Harbor as a place to cool down</a:t>
            </a:r>
            <a:endParaRPr sz="1500">
              <a:solidFill>
                <a:srgbClr val="FFFFFF"/>
              </a:solidFill>
              <a:latin typeface="Roboto"/>
              <a:ea typeface="Roboto"/>
              <a:cs typeface="Roboto"/>
              <a:sym typeface="Roboto"/>
            </a:endParaRPr>
          </a:p>
          <a:p>
            <a:pPr marL="914400" lvl="1" indent="-323850" algn="l" rtl="0">
              <a:spcBef>
                <a:spcPts val="0"/>
              </a:spcBef>
              <a:spcAft>
                <a:spcPts val="0"/>
              </a:spcAft>
              <a:buClr>
                <a:srgbClr val="FFFFFF"/>
              </a:buClr>
              <a:buSzPts val="1500"/>
              <a:buFont typeface="Roboto"/>
              <a:buChar char="○"/>
            </a:pPr>
            <a:r>
              <a:rPr lang="en-US" sz="1500">
                <a:solidFill>
                  <a:srgbClr val="FFFFFF"/>
                </a:solidFill>
                <a:latin typeface="Roboto"/>
                <a:ea typeface="Roboto"/>
                <a:cs typeface="Roboto"/>
                <a:sym typeface="Roboto"/>
              </a:rPr>
              <a:t>High bacteria concentrations can prevent people from swimming safely in NYC’s waterways, pollution from bacteria and pathogens is a climate justice issue, and public health issue</a:t>
            </a:r>
            <a:endParaRPr sz="1500">
              <a:solidFill>
                <a:srgbClr val="FFFFFF"/>
              </a:solidFill>
              <a:latin typeface="Roboto"/>
              <a:ea typeface="Roboto"/>
              <a:cs typeface="Roboto"/>
              <a:sym typeface="Roboto"/>
            </a:endParaRPr>
          </a:p>
          <a:p>
            <a:pPr marL="0" lvl="0" indent="0" algn="l" rtl="0">
              <a:spcBef>
                <a:spcPts val="275"/>
              </a:spcBef>
              <a:spcAft>
                <a:spcPts val="0"/>
              </a:spcAft>
              <a:buNone/>
            </a:pPr>
            <a:endParaRPr sz="1500">
              <a:solidFill>
                <a:srgbClr val="FFFFFF"/>
              </a:solidFill>
              <a:latin typeface="Roboto"/>
              <a:ea typeface="Roboto"/>
              <a:cs typeface="Roboto"/>
              <a:sym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549"/>
        <p:cNvGrpSpPr/>
        <p:nvPr/>
      </p:nvGrpSpPr>
      <p:grpSpPr>
        <a:xfrm>
          <a:off x="0" y="0"/>
          <a:ext cx="0" cy="0"/>
          <a:chOff x="0" y="0"/>
          <a:chExt cx="0" cy="0"/>
        </a:xfrm>
      </p:grpSpPr>
      <p:sp>
        <p:nvSpPr>
          <p:cNvPr id="550" name="Google Shape;550;p59"/>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txBox="1"/>
          <p:nvPr/>
        </p:nvSpPr>
        <p:spPr>
          <a:xfrm>
            <a:off x="127800" y="178150"/>
            <a:ext cx="5814600" cy="631200"/>
          </a:xfrm>
          <a:prstGeom prst="rect">
            <a:avLst/>
          </a:prstGeom>
          <a:noFill/>
          <a:ln>
            <a:noFill/>
          </a:ln>
        </p:spPr>
        <p:txBody>
          <a:bodyPr spcFirstLastPara="1" wrap="square" lIns="91425" tIns="91425" rIns="91425" bIns="91425" anchor="t" anchorCtr="0">
            <a:noAutofit/>
          </a:bodyPr>
          <a:lstStyle/>
          <a:p>
            <a:pPr marL="14865" lvl="0" indent="0" algn="ctr" rtl="0">
              <a:spcBef>
                <a:spcPts val="1101"/>
              </a:spcBef>
              <a:spcAft>
                <a:spcPts val="0"/>
              </a:spcAft>
              <a:buNone/>
            </a:pPr>
            <a:r>
              <a:rPr lang="en-US" sz="2400" b="1">
                <a:solidFill>
                  <a:srgbClr val="FFFFFF"/>
                </a:solidFill>
                <a:latin typeface="Roboto"/>
                <a:ea typeface="Roboto"/>
                <a:cs typeface="Roboto"/>
                <a:sym typeface="Roboto"/>
              </a:rPr>
              <a:t>What impacts water quality in NYC?</a:t>
            </a:r>
            <a:endParaRPr sz="2900" b="1">
              <a:solidFill>
                <a:srgbClr val="FFFFFF"/>
              </a:solidFill>
              <a:latin typeface="Roboto"/>
              <a:ea typeface="Roboto"/>
              <a:cs typeface="Roboto"/>
              <a:sym typeface="Roboto"/>
            </a:endParaRPr>
          </a:p>
        </p:txBody>
      </p:sp>
      <p:sp>
        <p:nvSpPr>
          <p:cNvPr id="552" name="Google Shape;552;p59"/>
          <p:cNvSpPr txBox="1"/>
          <p:nvPr/>
        </p:nvSpPr>
        <p:spPr>
          <a:xfrm>
            <a:off x="102150" y="693125"/>
            <a:ext cx="70509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Research and information for you!</a:t>
            </a:r>
            <a:endParaRPr sz="3200">
              <a:solidFill>
                <a:srgbClr val="20124D"/>
              </a:solidFill>
              <a:latin typeface="Oswald SemiBold"/>
              <a:ea typeface="Oswald SemiBold"/>
              <a:cs typeface="Oswald SemiBold"/>
              <a:sym typeface="Oswald SemiBold"/>
            </a:endParaRPr>
          </a:p>
        </p:txBody>
      </p:sp>
      <p:pic>
        <p:nvPicPr>
          <p:cNvPr id="553" name="Google Shape;553;p59">
            <a:hlinkClick r:id="rId3"/>
          </p:cNvPr>
          <p:cNvPicPr preferRelativeResize="0"/>
          <p:nvPr/>
        </p:nvPicPr>
        <p:blipFill rotWithShape="1">
          <a:blip r:embed="rId4">
            <a:alphaModFix/>
          </a:blip>
          <a:srcRect r="35014"/>
          <a:stretch/>
        </p:blipFill>
        <p:spPr>
          <a:xfrm>
            <a:off x="75013" y="2336525"/>
            <a:ext cx="3063188" cy="2568519"/>
          </a:xfrm>
          <a:prstGeom prst="rect">
            <a:avLst/>
          </a:prstGeom>
          <a:noFill/>
          <a:ln>
            <a:noFill/>
          </a:ln>
        </p:spPr>
      </p:pic>
      <p:pic>
        <p:nvPicPr>
          <p:cNvPr id="554" name="Google Shape;554;p59">
            <a:hlinkClick r:id="rId5"/>
          </p:cNvPr>
          <p:cNvPicPr preferRelativeResize="0"/>
          <p:nvPr/>
        </p:nvPicPr>
        <p:blipFill>
          <a:blip r:embed="rId6">
            <a:alphaModFix/>
          </a:blip>
          <a:stretch>
            <a:fillRect/>
          </a:stretch>
        </p:blipFill>
        <p:spPr>
          <a:xfrm>
            <a:off x="3284814" y="2337255"/>
            <a:ext cx="2985446" cy="2568516"/>
          </a:xfrm>
          <a:prstGeom prst="rect">
            <a:avLst/>
          </a:prstGeom>
          <a:noFill/>
          <a:ln>
            <a:noFill/>
          </a:ln>
        </p:spPr>
      </p:pic>
      <p:pic>
        <p:nvPicPr>
          <p:cNvPr id="555" name="Google Shape;555;p59">
            <a:hlinkClick r:id="rId7"/>
          </p:cNvPr>
          <p:cNvPicPr preferRelativeResize="0"/>
          <p:nvPr/>
        </p:nvPicPr>
        <p:blipFill>
          <a:blip r:embed="rId8">
            <a:alphaModFix/>
          </a:blip>
          <a:stretch>
            <a:fillRect/>
          </a:stretch>
        </p:blipFill>
        <p:spPr>
          <a:xfrm>
            <a:off x="6411777" y="2337255"/>
            <a:ext cx="2657209" cy="2568518"/>
          </a:xfrm>
          <a:prstGeom prst="rect">
            <a:avLst/>
          </a:prstGeom>
          <a:noFill/>
          <a:ln>
            <a:noFill/>
          </a:ln>
        </p:spPr>
      </p:pic>
      <p:sp>
        <p:nvSpPr>
          <p:cNvPr id="556" name="Google Shape;556;p59"/>
          <p:cNvSpPr txBox="1">
            <a:spLocks noGrp="1"/>
          </p:cNvSpPr>
          <p:nvPr>
            <p:ph type="title"/>
          </p:nvPr>
        </p:nvSpPr>
        <p:spPr>
          <a:xfrm>
            <a:off x="203881" y="48313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NYC MS4</a:t>
            </a:r>
            <a:endParaRPr sz="3300">
              <a:latin typeface="Oswald Medium"/>
              <a:ea typeface="Oswald Medium"/>
              <a:cs typeface="Oswald Medium"/>
              <a:sym typeface="Oswald Medium"/>
            </a:endParaRPr>
          </a:p>
          <a:p>
            <a:pPr marL="0" lvl="0" indent="0" algn="ctr" rtl="0">
              <a:spcBef>
                <a:spcPts val="0"/>
              </a:spcBef>
              <a:spcAft>
                <a:spcPts val="0"/>
              </a:spcAft>
              <a:buNone/>
            </a:pPr>
            <a:r>
              <a:rPr lang="en-US" sz="3300">
                <a:latin typeface="Oswald Medium"/>
                <a:ea typeface="Oswald Medium"/>
                <a:cs typeface="Oswald Medium"/>
                <a:sym typeface="Oswald Medium"/>
              </a:rPr>
              <a:t>AREA MAP</a:t>
            </a:r>
            <a:endParaRPr sz="3300">
              <a:latin typeface="Oswald Medium"/>
              <a:ea typeface="Oswald Medium"/>
              <a:cs typeface="Oswald Medium"/>
              <a:sym typeface="Oswald Medium"/>
            </a:endParaRPr>
          </a:p>
        </p:txBody>
      </p:sp>
      <p:sp>
        <p:nvSpPr>
          <p:cNvPr id="557" name="Google Shape;557;p59"/>
          <p:cNvSpPr txBox="1">
            <a:spLocks noGrp="1"/>
          </p:cNvSpPr>
          <p:nvPr>
            <p:ph type="title"/>
          </p:nvPr>
        </p:nvSpPr>
        <p:spPr>
          <a:xfrm>
            <a:off x="3346243" y="50599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FIND YOUR </a:t>
            </a:r>
            <a:br>
              <a:rPr lang="en-US" sz="3300">
                <a:latin typeface="Oswald Medium"/>
                <a:ea typeface="Oswald Medium"/>
                <a:cs typeface="Oswald Medium"/>
                <a:sym typeface="Oswald Medium"/>
              </a:rPr>
            </a:br>
            <a:r>
              <a:rPr lang="en-US" sz="3300">
                <a:latin typeface="Oswald Medium"/>
                <a:ea typeface="Oswald Medium"/>
                <a:cs typeface="Oswald Medium"/>
                <a:sym typeface="Oswald Medium"/>
              </a:rPr>
              <a:t>CSO ON OPEN SEWER ATLAS</a:t>
            </a:r>
            <a:endParaRPr sz="3300">
              <a:latin typeface="Oswald Medium"/>
              <a:ea typeface="Oswald Medium"/>
              <a:cs typeface="Oswald Medium"/>
              <a:sym typeface="Oswald Medium"/>
            </a:endParaRPr>
          </a:p>
        </p:txBody>
      </p:sp>
      <p:sp>
        <p:nvSpPr>
          <p:cNvPr id="558" name="Google Shape;558;p59"/>
          <p:cNvSpPr txBox="1">
            <a:spLocks noGrp="1"/>
          </p:cNvSpPr>
          <p:nvPr>
            <p:ph type="title"/>
          </p:nvPr>
        </p:nvSpPr>
        <p:spPr>
          <a:xfrm>
            <a:off x="6309081" y="48313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DEP MAP OF CSOs</a:t>
            </a:r>
            <a:endParaRPr sz="3300">
              <a:latin typeface="Oswald Medium"/>
              <a:ea typeface="Oswald Medium"/>
              <a:cs typeface="Oswald Medium"/>
              <a:sym typeface="Oswald Medium"/>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EA6157"/>
        </a:solidFill>
        <a:effectLst/>
      </p:bgPr>
    </p:bg>
    <p:spTree>
      <p:nvGrpSpPr>
        <p:cNvPr id="1" name="Shape 563"/>
        <p:cNvGrpSpPr/>
        <p:nvPr/>
      </p:nvGrpSpPr>
      <p:grpSpPr>
        <a:xfrm>
          <a:off x="0" y="0"/>
          <a:ext cx="0" cy="0"/>
          <a:chOff x="0" y="0"/>
          <a:chExt cx="0" cy="0"/>
        </a:xfrm>
      </p:grpSpPr>
      <p:sp>
        <p:nvSpPr>
          <p:cNvPr id="564" name="Google Shape;564;p60"/>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0"/>
          <p:cNvSpPr txBox="1">
            <a:spLocks noGrp="1"/>
          </p:cNvSpPr>
          <p:nvPr>
            <p:ph type="title"/>
          </p:nvPr>
        </p:nvSpPr>
        <p:spPr>
          <a:xfrm>
            <a:off x="577648" y="5851025"/>
            <a:ext cx="3678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SUBSCRIBE TO THE CWQT NEWSLETTER</a:t>
            </a:r>
            <a:endParaRPr sz="3300">
              <a:latin typeface="Oswald Medium"/>
              <a:ea typeface="Oswald Medium"/>
              <a:cs typeface="Oswald Medium"/>
              <a:sym typeface="Oswald Medium"/>
            </a:endParaRPr>
          </a:p>
        </p:txBody>
      </p:sp>
      <p:sp>
        <p:nvSpPr>
          <p:cNvPr id="566" name="Google Shape;566;p60"/>
          <p:cNvSpPr txBox="1">
            <a:spLocks noGrp="1"/>
          </p:cNvSpPr>
          <p:nvPr>
            <p:ph type="title"/>
          </p:nvPr>
        </p:nvSpPr>
        <p:spPr>
          <a:xfrm>
            <a:off x="5043275" y="5961725"/>
            <a:ext cx="3678600" cy="4887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BECOME A WATER SAMPLER</a:t>
            </a:r>
            <a:endParaRPr sz="3300">
              <a:latin typeface="Oswald Medium"/>
              <a:ea typeface="Oswald Medium"/>
              <a:cs typeface="Oswald Medium"/>
              <a:sym typeface="Oswald Medium"/>
            </a:endParaRPr>
          </a:p>
        </p:txBody>
      </p:sp>
      <p:pic>
        <p:nvPicPr>
          <p:cNvPr id="567" name="Google Shape;567;p60"/>
          <p:cNvPicPr preferRelativeResize="0"/>
          <p:nvPr/>
        </p:nvPicPr>
        <p:blipFill rotWithShape="1">
          <a:blip r:embed="rId3">
            <a:alphaModFix/>
          </a:blip>
          <a:srcRect r="64604"/>
          <a:stretch/>
        </p:blipFill>
        <p:spPr>
          <a:xfrm>
            <a:off x="5304742" y="1608825"/>
            <a:ext cx="1428426" cy="3252875"/>
          </a:xfrm>
          <a:prstGeom prst="rect">
            <a:avLst/>
          </a:prstGeom>
          <a:noFill/>
          <a:ln>
            <a:noFill/>
          </a:ln>
        </p:spPr>
      </p:pic>
      <p:pic>
        <p:nvPicPr>
          <p:cNvPr id="568" name="Google Shape;568;p60"/>
          <p:cNvPicPr preferRelativeResize="0"/>
          <p:nvPr/>
        </p:nvPicPr>
        <p:blipFill rotWithShape="1">
          <a:blip r:embed="rId3">
            <a:alphaModFix/>
          </a:blip>
          <a:srcRect l="62383"/>
          <a:stretch/>
        </p:blipFill>
        <p:spPr>
          <a:xfrm>
            <a:off x="6656981" y="1608825"/>
            <a:ext cx="1518002" cy="3252875"/>
          </a:xfrm>
          <a:prstGeom prst="rect">
            <a:avLst/>
          </a:prstGeom>
          <a:noFill/>
          <a:ln>
            <a:noFill/>
          </a:ln>
        </p:spPr>
      </p:pic>
      <p:pic>
        <p:nvPicPr>
          <p:cNvPr id="569" name="Google Shape;569;p60"/>
          <p:cNvPicPr preferRelativeResize="0"/>
          <p:nvPr/>
        </p:nvPicPr>
        <p:blipFill>
          <a:blip r:embed="rId4">
            <a:alphaModFix/>
          </a:blip>
          <a:stretch>
            <a:fillRect/>
          </a:stretch>
        </p:blipFill>
        <p:spPr>
          <a:xfrm>
            <a:off x="869925" y="1608825"/>
            <a:ext cx="2901433" cy="3252874"/>
          </a:xfrm>
          <a:prstGeom prst="rect">
            <a:avLst/>
          </a:prstGeom>
          <a:noFill/>
          <a:ln>
            <a:noFill/>
          </a:ln>
        </p:spPr>
      </p:pic>
      <p:sp>
        <p:nvSpPr>
          <p:cNvPr id="570" name="Google Shape;570;p60"/>
          <p:cNvSpPr txBox="1"/>
          <p:nvPr/>
        </p:nvSpPr>
        <p:spPr>
          <a:xfrm>
            <a:off x="127800" y="725225"/>
            <a:ext cx="5814600" cy="631200"/>
          </a:xfrm>
          <a:prstGeom prst="rect">
            <a:avLst/>
          </a:prstGeom>
          <a:noFill/>
          <a:ln>
            <a:noFill/>
          </a:ln>
        </p:spPr>
        <p:txBody>
          <a:bodyPr spcFirstLastPara="1" wrap="square" lIns="91425" tIns="91425" rIns="91425" bIns="91425" anchor="t" anchorCtr="0">
            <a:noAutofit/>
          </a:bodyPr>
          <a:lstStyle/>
          <a:p>
            <a:pPr marL="14865" lvl="0" indent="0" algn="l" rtl="0">
              <a:spcBef>
                <a:spcPts val="1101"/>
              </a:spcBef>
              <a:spcAft>
                <a:spcPts val="0"/>
              </a:spcAft>
              <a:buNone/>
            </a:pPr>
            <a:r>
              <a:rPr lang="en-US" sz="3200">
                <a:solidFill>
                  <a:srgbClr val="20124D"/>
                </a:solidFill>
                <a:latin typeface="Oswald SemiBold"/>
                <a:ea typeface="Oswald SemiBold"/>
                <a:cs typeface="Oswald SemiBold"/>
                <a:sym typeface="Oswald SemiBold"/>
              </a:rPr>
              <a:t>Stay in touch with CWQT:</a:t>
            </a:r>
            <a:endParaRPr sz="3200">
              <a:solidFill>
                <a:srgbClr val="20124D"/>
              </a:solidFill>
              <a:latin typeface="Oswald SemiBold"/>
              <a:ea typeface="Oswald SemiBold"/>
              <a:cs typeface="Oswald SemiBold"/>
              <a:sym typeface="Oswald SemiBold"/>
            </a:endParaRPr>
          </a:p>
          <a:p>
            <a:pPr marL="14865" lvl="0" indent="0" algn="l" rtl="0">
              <a:spcBef>
                <a:spcPts val="1101"/>
              </a:spcBef>
              <a:spcAft>
                <a:spcPts val="0"/>
              </a:spcAft>
              <a:buNone/>
            </a:pPr>
            <a:endParaRPr sz="3200" b="1">
              <a:solidFill>
                <a:srgbClr val="20124D"/>
              </a:solidFill>
              <a:latin typeface="Roboto"/>
              <a:ea typeface="Roboto"/>
              <a:cs typeface="Roboto"/>
              <a:sym typeface="Roboto"/>
            </a:endParaRPr>
          </a:p>
        </p:txBody>
      </p:sp>
      <p:pic>
        <p:nvPicPr>
          <p:cNvPr id="571" name="Google Shape;571;p60"/>
          <p:cNvPicPr preferRelativeResize="0"/>
          <p:nvPr/>
        </p:nvPicPr>
        <p:blipFill>
          <a:blip r:embed="rId5">
            <a:alphaModFix/>
          </a:blip>
          <a:stretch>
            <a:fillRect/>
          </a:stretch>
        </p:blipFill>
        <p:spPr>
          <a:xfrm>
            <a:off x="2364025" y="3779725"/>
            <a:ext cx="1695530" cy="1695525"/>
          </a:xfrm>
          <a:prstGeom prst="rect">
            <a:avLst/>
          </a:prstGeom>
          <a:noFill/>
          <a:ln w="38100" cap="flat" cmpd="sng">
            <a:solidFill>
              <a:schemeClr val="dk2"/>
            </a:solidFill>
            <a:prstDash val="solid"/>
            <a:round/>
            <a:headEnd type="none" w="sm" len="sm"/>
            <a:tailEnd type="none" w="sm" len="sm"/>
          </a:ln>
        </p:spPr>
      </p:pic>
      <p:pic>
        <p:nvPicPr>
          <p:cNvPr id="572" name="Google Shape;572;p60"/>
          <p:cNvPicPr preferRelativeResize="0"/>
          <p:nvPr/>
        </p:nvPicPr>
        <p:blipFill>
          <a:blip r:embed="rId6">
            <a:alphaModFix/>
          </a:blip>
          <a:stretch>
            <a:fillRect/>
          </a:stretch>
        </p:blipFill>
        <p:spPr>
          <a:xfrm>
            <a:off x="6909035" y="3823725"/>
            <a:ext cx="1664515" cy="1695525"/>
          </a:xfrm>
          <a:prstGeom prst="rect">
            <a:avLst/>
          </a:prstGeom>
          <a:noFill/>
          <a:ln w="38100" cap="flat" cmpd="sng">
            <a:solidFill>
              <a:schemeClr val="dk2"/>
            </a:solidFill>
            <a:prstDash val="solid"/>
            <a:round/>
            <a:headEnd type="none" w="sm" len="sm"/>
            <a:tailEnd type="none" w="sm" len="sm"/>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EA6158"/>
        </a:solidFill>
        <a:effectLst/>
      </p:bgPr>
    </p:bg>
    <p:spTree>
      <p:nvGrpSpPr>
        <p:cNvPr id="1" name="Shape 576"/>
        <p:cNvGrpSpPr/>
        <p:nvPr/>
      </p:nvGrpSpPr>
      <p:grpSpPr>
        <a:xfrm>
          <a:off x="0" y="0"/>
          <a:ext cx="0" cy="0"/>
          <a:chOff x="0" y="0"/>
          <a:chExt cx="0" cy="0"/>
        </a:xfrm>
      </p:grpSpPr>
      <p:pic>
        <p:nvPicPr>
          <p:cNvPr id="577" name="Google Shape;577;p61"/>
          <p:cNvPicPr preferRelativeResize="0"/>
          <p:nvPr/>
        </p:nvPicPr>
        <p:blipFill>
          <a:blip r:embed="rId3">
            <a:alphaModFix/>
          </a:blip>
          <a:stretch>
            <a:fillRect/>
          </a:stretch>
        </p:blipFill>
        <p:spPr>
          <a:xfrm>
            <a:off x="6137263" y="3656150"/>
            <a:ext cx="2862674" cy="1907226"/>
          </a:xfrm>
          <a:prstGeom prst="rect">
            <a:avLst/>
          </a:prstGeom>
          <a:noFill/>
          <a:ln>
            <a:noFill/>
          </a:ln>
        </p:spPr>
      </p:pic>
      <p:pic>
        <p:nvPicPr>
          <p:cNvPr id="578" name="Google Shape;578;p61"/>
          <p:cNvPicPr preferRelativeResize="0"/>
          <p:nvPr/>
        </p:nvPicPr>
        <p:blipFill rotWithShape="1">
          <a:blip r:embed="rId4">
            <a:alphaModFix/>
          </a:blip>
          <a:srcRect l="817" r="1906"/>
          <a:stretch/>
        </p:blipFill>
        <p:spPr>
          <a:xfrm>
            <a:off x="144063" y="1097375"/>
            <a:ext cx="2862670" cy="1961280"/>
          </a:xfrm>
          <a:prstGeom prst="rect">
            <a:avLst/>
          </a:prstGeom>
          <a:noFill/>
          <a:ln>
            <a:noFill/>
          </a:ln>
        </p:spPr>
      </p:pic>
      <p:pic>
        <p:nvPicPr>
          <p:cNvPr id="579" name="Google Shape;579;p61"/>
          <p:cNvPicPr preferRelativeResize="0"/>
          <p:nvPr/>
        </p:nvPicPr>
        <p:blipFill rotWithShape="1">
          <a:blip r:embed="rId5">
            <a:alphaModFix/>
          </a:blip>
          <a:srcRect l="-1281" r="3453"/>
          <a:stretch/>
        </p:blipFill>
        <p:spPr>
          <a:xfrm>
            <a:off x="3083224" y="1102024"/>
            <a:ext cx="2862673" cy="1951991"/>
          </a:xfrm>
          <a:prstGeom prst="rect">
            <a:avLst/>
          </a:prstGeom>
          <a:noFill/>
          <a:ln>
            <a:noFill/>
          </a:ln>
        </p:spPr>
      </p:pic>
      <p:pic>
        <p:nvPicPr>
          <p:cNvPr id="580" name="Google Shape;580;p61"/>
          <p:cNvPicPr preferRelativeResize="0"/>
          <p:nvPr/>
        </p:nvPicPr>
        <p:blipFill rotWithShape="1">
          <a:blip r:embed="rId6">
            <a:alphaModFix/>
          </a:blip>
          <a:srcRect t="5578" b="5587"/>
          <a:stretch/>
        </p:blipFill>
        <p:spPr>
          <a:xfrm>
            <a:off x="3140665" y="3656144"/>
            <a:ext cx="2862674" cy="1907240"/>
          </a:xfrm>
          <a:prstGeom prst="rect">
            <a:avLst/>
          </a:prstGeom>
          <a:noFill/>
          <a:ln>
            <a:noFill/>
          </a:ln>
        </p:spPr>
      </p:pic>
      <p:pic>
        <p:nvPicPr>
          <p:cNvPr id="581" name="Google Shape;581;p61"/>
          <p:cNvPicPr preferRelativeResize="0"/>
          <p:nvPr/>
        </p:nvPicPr>
        <p:blipFill>
          <a:blip r:embed="rId7">
            <a:alphaModFix/>
          </a:blip>
          <a:stretch>
            <a:fillRect/>
          </a:stretch>
        </p:blipFill>
        <p:spPr>
          <a:xfrm>
            <a:off x="144063" y="3656144"/>
            <a:ext cx="2862674" cy="1907242"/>
          </a:xfrm>
          <a:prstGeom prst="rect">
            <a:avLst/>
          </a:prstGeom>
          <a:noFill/>
          <a:ln>
            <a:noFill/>
          </a:ln>
        </p:spPr>
      </p:pic>
      <p:sp>
        <p:nvSpPr>
          <p:cNvPr id="582" name="Google Shape;582;p61"/>
          <p:cNvSpPr txBox="1">
            <a:spLocks noGrp="1"/>
          </p:cNvSpPr>
          <p:nvPr>
            <p:ph type="title"/>
          </p:nvPr>
        </p:nvSpPr>
        <p:spPr>
          <a:xfrm>
            <a:off x="628650" y="231425"/>
            <a:ext cx="7886700" cy="794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3900">
                <a:latin typeface="Oswald SemiBold"/>
                <a:ea typeface="Oswald SemiBold"/>
                <a:cs typeface="Oswald SemiBold"/>
                <a:sym typeface="Oswald SemiBold"/>
              </a:rPr>
              <a:t>GET INVOLVED!</a:t>
            </a:r>
            <a:endParaRPr sz="3900">
              <a:latin typeface="Oswald SemiBold"/>
              <a:ea typeface="Oswald SemiBold"/>
              <a:cs typeface="Oswald SemiBold"/>
              <a:sym typeface="Oswald SemiBold"/>
            </a:endParaRPr>
          </a:p>
        </p:txBody>
      </p:sp>
      <p:sp>
        <p:nvSpPr>
          <p:cNvPr id="583" name="Google Shape;583;p61"/>
          <p:cNvSpPr txBox="1">
            <a:spLocks noGrp="1"/>
          </p:cNvSpPr>
          <p:nvPr>
            <p:ph type="title"/>
          </p:nvPr>
        </p:nvSpPr>
        <p:spPr>
          <a:xfrm>
            <a:off x="144118" y="2707237"/>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VOLUNTEER</a:t>
            </a:r>
            <a:endParaRPr sz="3300">
              <a:latin typeface="Oswald Medium"/>
              <a:ea typeface="Oswald Medium"/>
              <a:cs typeface="Oswald Medium"/>
              <a:sym typeface="Oswald Medium"/>
            </a:endParaRPr>
          </a:p>
        </p:txBody>
      </p:sp>
      <p:sp>
        <p:nvSpPr>
          <p:cNvPr id="584" name="Google Shape;584;p61"/>
          <p:cNvSpPr txBox="1">
            <a:spLocks noGrp="1"/>
          </p:cNvSpPr>
          <p:nvPr>
            <p:ph type="title"/>
          </p:nvPr>
        </p:nvSpPr>
        <p:spPr>
          <a:xfrm>
            <a:off x="3140721" y="2707237"/>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DONATE</a:t>
            </a:r>
            <a:endParaRPr sz="3300">
              <a:latin typeface="Oswald Medium"/>
              <a:ea typeface="Oswald Medium"/>
              <a:cs typeface="Oswald Medium"/>
              <a:sym typeface="Oswald Medium"/>
            </a:endParaRPr>
          </a:p>
        </p:txBody>
      </p:sp>
      <p:sp>
        <p:nvSpPr>
          <p:cNvPr id="585" name="Google Shape;585;p61"/>
          <p:cNvSpPr txBox="1">
            <a:spLocks noGrp="1"/>
          </p:cNvSpPr>
          <p:nvPr>
            <p:ph type="title"/>
          </p:nvPr>
        </p:nvSpPr>
        <p:spPr>
          <a:xfrm>
            <a:off x="144118" y="53647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VISIT A RESTAURANT</a:t>
            </a:r>
            <a:endParaRPr sz="3300">
              <a:latin typeface="Oswald Medium"/>
              <a:ea typeface="Oswald Medium"/>
              <a:cs typeface="Oswald Medium"/>
              <a:sym typeface="Oswald Medium"/>
            </a:endParaRPr>
          </a:p>
        </p:txBody>
      </p:sp>
      <p:sp>
        <p:nvSpPr>
          <p:cNvPr id="586" name="Google Shape;586;p61"/>
          <p:cNvSpPr txBox="1">
            <a:spLocks noGrp="1"/>
          </p:cNvSpPr>
          <p:nvPr>
            <p:ph type="title"/>
          </p:nvPr>
        </p:nvSpPr>
        <p:spPr>
          <a:xfrm>
            <a:off x="3140721" y="53647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CHECK OUT OUR EVENTS</a:t>
            </a:r>
            <a:endParaRPr sz="3300">
              <a:latin typeface="Oswald Medium"/>
              <a:ea typeface="Oswald Medium"/>
              <a:cs typeface="Oswald Medium"/>
              <a:sym typeface="Oswald Medium"/>
            </a:endParaRPr>
          </a:p>
        </p:txBody>
      </p:sp>
      <p:sp>
        <p:nvSpPr>
          <p:cNvPr id="587" name="Google Shape;587;p61"/>
          <p:cNvSpPr txBox="1">
            <a:spLocks noGrp="1"/>
          </p:cNvSpPr>
          <p:nvPr>
            <p:ph type="title"/>
          </p:nvPr>
        </p:nvSpPr>
        <p:spPr>
          <a:xfrm>
            <a:off x="6112521" y="5593313"/>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COME TO THE BILLION OYSTER PARTY</a:t>
            </a:r>
            <a:endParaRPr sz="3300">
              <a:latin typeface="Oswald Medium"/>
              <a:ea typeface="Oswald Medium"/>
              <a:cs typeface="Oswald Medium"/>
              <a:sym typeface="Oswald Medium"/>
            </a:endParaRPr>
          </a:p>
        </p:txBody>
      </p:sp>
      <p:pic>
        <p:nvPicPr>
          <p:cNvPr id="588" name="Google Shape;588;p61"/>
          <p:cNvPicPr preferRelativeResize="0"/>
          <p:nvPr/>
        </p:nvPicPr>
        <p:blipFill rotWithShape="1">
          <a:blip r:embed="rId8">
            <a:alphaModFix/>
          </a:blip>
          <a:srcRect r="2647"/>
          <a:stretch/>
        </p:blipFill>
        <p:spPr>
          <a:xfrm>
            <a:off x="6112463" y="1097375"/>
            <a:ext cx="2862602" cy="1961275"/>
          </a:xfrm>
          <a:prstGeom prst="rect">
            <a:avLst/>
          </a:prstGeom>
          <a:noFill/>
          <a:ln>
            <a:noFill/>
          </a:ln>
        </p:spPr>
      </p:pic>
      <p:sp>
        <p:nvSpPr>
          <p:cNvPr id="589" name="Google Shape;589;p61"/>
          <p:cNvSpPr txBox="1">
            <a:spLocks noGrp="1"/>
          </p:cNvSpPr>
          <p:nvPr>
            <p:ph type="title"/>
          </p:nvPr>
        </p:nvSpPr>
        <p:spPr>
          <a:xfrm>
            <a:off x="6112521" y="2707237"/>
            <a:ext cx="2862600" cy="710100"/>
          </a:xfrm>
          <a:prstGeom prst="rect">
            <a:avLst/>
          </a:prstGeom>
          <a:effectLst>
            <a:outerShdw blurRad="300038" dist="19050" algn="bl" rotWithShape="0">
              <a:srgbClr val="000000">
                <a:alpha val="67000"/>
              </a:srgbClr>
            </a:outerShdw>
          </a:effectLst>
        </p:spPr>
        <p:txBody>
          <a:bodyPr spcFirstLastPara="1" wrap="square" lIns="91425" tIns="45700" rIns="91425" bIns="45700" anchor="ctr" anchorCtr="0">
            <a:noAutofit/>
          </a:bodyPr>
          <a:lstStyle/>
          <a:p>
            <a:pPr marL="0" lvl="0" indent="0" algn="ctr" rtl="0">
              <a:spcBef>
                <a:spcPts val="0"/>
              </a:spcBef>
              <a:spcAft>
                <a:spcPts val="0"/>
              </a:spcAft>
              <a:buNone/>
            </a:pPr>
            <a:r>
              <a:rPr lang="en-US" sz="3300">
                <a:latin typeface="Oswald Medium"/>
                <a:ea typeface="Oswald Medium"/>
                <a:cs typeface="Oswald Medium"/>
                <a:sym typeface="Oswald Medium"/>
              </a:rPr>
              <a:t>COMMUNITY SCIENCE</a:t>
            </a:r>
            <a:endParaRPr sz="3300">
              <a:latin typeface="Oswald Medium"/>
              <a:ea typeface="Oswald Medium"/>
              <a:cs typeface="Oswald Medium"/>
              <a:sym typeface="Oswald Medium"/>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594"/>
        <p:cNvGrpSpPr/>
        <p:nvPr/>
      </p:nvGrpSpPr>
      <p:grpSpPr>
        <a:xfrm>
          <a:off x="0" y="0"/>
          <a:ext cx="0" cy="0"/>
          <a:chOff x="0" y="0"/>
          <a:chExt cx="0" cy="0"/>
        </a:xfrm>
      </p:grpSpPr>
      <p:pic>
        <p:nvPicPr>
          <p:cNvPr id="595" name="Google Shape;595;p62"/>
          <p:cNvPicPr preferRelativeResize="0"/>
          <p:nvPr/>
        </p:nvPicPr>
        <p:blipFill rotWithShape="1">
          <a:blip r:embed="rId3">
            <a:alphaModFix/>
          </a:blip>
          <a:srcRect l="12723" t="43847" r="53237" b="6074"/>
          <a:stretch/>
        </p:blipFill>
        <p:spPr>
          <a:xfrm>
            <a:off x="4336925" y="-76200"/>
            <a:ext cx="5706726" cy="6304923"/>
          </a:xfrm>
          <a:prstGeom prst="rect">
            <a:avLst/>
          </a:prstGeom>
          <a:noFill/>
          <a:ln>
            <a:noFill/>
          </a:ln>
        </p:spPr>
      </p:pic>
      <p:sp>
        <p:nvSpPr>
          <p:cNvPr id="596" name="Google Shape;596;p62"/>
          <p:cNvSpPr/>
          <p:nvPr/>
        </p:nvSpPr>
        <p:spPr>
          <a:xfrm>
            <a:off x="0" y="-47950"/>
            <a:ext cx="9144000" cy="146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2"/>
          <p:cNvSpPr txBox="1"/>
          <p:nvPr/>
        </p:nvSpPr>
        <p:spPr>
          <a:xfrm>
            <a:off x="311700" y="645250"/>
            <a:ext cx="8520600" cy="6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C3C56"/>
                </a:solidFill>
                <a:latin typeface="Oswald SemiBold"/>
                <a:ea typeface="Oswald SemiBold"/>
                <a:cs typeface="Oswald SemiBold"/>
                <a:sym typeface="Oswald SemiBold"/>
              </a:rPr>
              <a:t>AGENDA</a:t>
            </a:r>
            <a:endParaRPr sz="2800">
              <a:solidFill>
                <a:srgbClr val="2C3C56"/>
              </a:solidFill>
              <a:latin typeface="Oswald SemiBold"/>
              <a:ea typeface="Oswald SemiBold"/>
              <a:cs typeface="Oswald SemiBold"/>
              <a:sym typeface="Oswald SemiBold"/>
            </a:endParaRPr>
          </a:p>
        </p:txBody>
      </p:sp>
      <p:sp>
        <p:nvSpPr>
          <p:cNvPr id="598" name="Google Shape;598;p62"/>
          <p:cNvSpPr txBox="1"/>
          <p:nvPr/>
        </p:nvSpPr>
        <p:spPr>
          <a:xfrm>
            <a:off x="772600" y="2319725"/>
            <a:ext cx="5346600" cy="39090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dk1"/>
              </a:buClr>
              <a:buSzPts val="1900"/>
              <a:buFont typeface="Roboto SemiBold"/>
              <a:buChar char="●"/>
            </a:pPr>
            <a:r>
              <a:rPr lang="en-US" sz="2100">
                <a:solidFill>
                  <a:schemeClr val="dk1"/>
                </a:solidFill>
                <a:latin typeface="Roboto SemiBold"/>
                <a:ea typeface="Roboto SemiBold"/>
                <a:cs typeface="Roboto SemiBold"/>
                <a:sym typeface="Roboto SemiBold"/>
              </a:rPr>
              <a:t>Introductions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Billion Oyster Project Intro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Why Oysters?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Oyster Research Stations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Community Water Quality Testing ✔</a:t>
            </a:r>
            <a:endParaRPr sz="2100">
              <a:solidFill>
                <a:schemeClr val="dk1"/>
              </a:solidFill>
              <a:latin typeface="Roboto SemiBold"/>
              <a:ea typeface="Roboto SemiBold"/>
              <a:cs typeface="Roboto SemiBold"/>
              <a:sym typeface="Roboto SemiBold"/>
            </a:endParaRPr>
          </a:p>
          <a:p>
            <a:pPr marL="457200" lvl="0" indent="-361950" algn="l" rtl="0">
              <a:lnSpc>
                <a:spcPct val="150000"/>
              </a:lnSpc>
              <a:spcBef>
                <a:spcPts val="0"/>
              </a:spcBef>
              <a:spcAft>
                <a:spcPts val="0"/>
              </a:spcAft>
              <a:buClr>
                <a:schemeClr val="dk1"/>
              </a:buClr>
              <a:buSzPts val="2100"/>
              <a:buFont typeface="Roboto SemiBold"/>
              <a:buChar char="●"/>
            </a:pPr>
            <a:r>
              <a:rPr lang="en-US" sz="2100">
                <a:solidFill>
                  <a:schemeClr val="dk1"/>
                </a:solidFill>
                <a:latin typeface="Roboto SemiBold"/>
                <a:ea typeface="Roboto SemiBold"/>
                <a:cs typeface="Roboto SemiBold"/>
                <a:sym typeface="Roboto SemiBold"/>
              </a:rPr>
              <a:t>Q+A</a:t>
            </a:r>
            <a:endParaRPr sz="21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chemeClr val="dk1"/>
              </a:solidFill>
              <a:latin typeface="Roboto SemiBold"/>
              <a:ea typeface="Roboto SemiBold"/>
              <a:cs typeface="Roboto SemiBold"/>
              <a:sym typeface="Roboto SemiBold"/>
            </a:endParaRPr>
          </a:p>
          <a:p>
            <a:pPr marL="457200" lvl="0" indent="0" algn="l" rtl="0">
              <a:lnSpc>
                <a:spcPct val="150000"/>
              </a:lnSpc>
              <a:spcBef>
                <a:spcPts val="0"/>
              </a:spcBef>
              <a:spcAft>
                <a:spcPts val="0"/>
              </a:spcAft>
              <a:buNone/>
            </a:pPr>
            <a:endParaRPr sz="2400">
              <a:solidFill>
                <a:srgbClr val="FFFFFF"/>
              </a:solidFill>
              <a:latin typeface="Roboto SemiBold"/>
              <a:ea typeface="Roboto SemiBold"/>
              <a:cs typeface="Roboto SemiBold"/>
              <a:sym typeface="Roboto SemiBold"/>
            </a:endParaRPr>
          </a:p>
          <a:p>
            <a:pPr marL="0" lvl="0" indent="0" algn="l" rtl="0">
              <a:lnSpc>
                <a:spcPct val="150000"/>
              </a:lnSpc>
              <a:spcBef>
                <a:spcPts val="0"/>
              </a:spcBef>
              <a:spcAft>
                <a:spcPts val="0"/>
              </a:spcAft>
              <a:buClr>
                <a:srgbClr val="2C3C56"/>
              </a:buClr>
              <a:buSzPts val="1100"/>
              <a:buFont typeface="Arial"/>
              <a:buNone/>
            </a:pPr>
            <a:endParaRPr sz="1800">
              <a:solidFill>
                <a:srgbClr val="FBE8AC"/>
              </a:solidFill>
              <a:latin typeface="Roboto SemiBold"/>
              <a:ea typeface="Roboto SemiBold"/>
              <a:cs typeface="Roboto SemiBold"/>
              <a:sym typeface="Roboto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99"/>
        <p:cNvGrpSpPr/>
        <p:nvPr/>
      </p:nvGrpSpPr>
      <p:grpSpPr>
        <a:xfrm>
          <a:off x="0" y="0"/>
          <a:ext cx="0" cy="0"/>
          <a:chOff x="0" y="0"/>
          <a:chExt cx="0" cy="0"/>
        </a:xfrm>
      </p:grpSpPr>
      <p:sp>
        <p:nvSpPr>
          <p:cNvPr id="100" name="Google Shape;100;p18"/>
          <p:cNvSpPr txBox="1">
            <a:spLocks noGrp="1"/>
          </p:cNvSpPr>
          <p:nvPr>
            <p:ph type="body" idx="1"/>
          </p:nvPr>
        </p:nvSpPr>
        <p:spPr>
          <a:xfrm>
            <a:off x="5975100" y="1596950"/>
            <a:ext cx="3168900" cy="4995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a:solidFill>
                  <a:schemeClr val="dk1"/>
                </a:solidFill>
                <a:latin typeface="Roboto"/>
                <a:ea typeface="Roboto"/>
                <a:cs typeface="Roboto"/>
                <a:sym typeface="Roboto"/>
              </a:rPr>
              <a:t>Beyond softening the blow of powerful waves that threaten our waterfront, oysters maintain a healthy ecosystem by filtering the water around them, and their reefs foster biodiversity. </a:t>
            </a:r>
            <a:endParaRPr>
              <a:solidFill>
                <a:schemeClr val="dk1"/>
              </a:solidFill>
              <a:latin typeface="Roboto"/>
              <a:ea typeface="Roboto"/>
              <a:cs typeface="Roboto"/>
              <a:sym typeface="Roboto"/>
            </a:endParaRPr>
          </a:p>
          <a:p>
            <a:pPr marL="0" lvl="0" indent="0" algn="l" rtl="0">
              <a:spcBef>
                <a:spcPts val="1600"/>
              </a:spcBef>
              <a:spcAft>
                <a:spcPts val="1600"/>
              </a:spcAft>
              <a:buNone/>
            </a:pPr>
            <a:r>
              <a:rPr lang="en-US">
                <a:solidFill>
                  <a:schemeClr val="dk1"/>
                </a:solidFill>
                <a:latin typeface="Roboto"/>
                <a:ea typeface="Roboto"/>
                <a:cs typeface="Roboto"/>
                <a:sym typeface="Roboto"/>
              </a:rPr>
              <a:t>Oysters also offer a </a:t>
            </a:r>
            <a:r>
              <a:rPr lang="en-US">
                <a:solidFill>
                  <a:schemeClr val="dk1"/>
                </a:solidFill>
                <a:latin typeface="Roboto Black"/>
                <a:ea typeface="Roboto Black"/>
                <a:cs typeface="Roboto Black"/>
                <a:sym typeface="Roboto Black"/>
              </a:rPr>
              <a:t>social solution to climate change</a:t>
            </a:r>
            <a:r>
              <a:rPr lang="en-US">
                <a:solidFill>
                  <a:schemeClr val="dk1"/>
                </a:solidFill>
                <a:latin typeface="Roboto"/>
                <a:ea typeface="Roboto"/>
                <a:cs typeface="Roboto"/>
                <a:sym typeface="Roboto"/>
              </a:rPr>
              <a:t>. Billion Oyster Project provides hands-on opportunities for our local community — from schoolchildren to retirees — to acknowledge the realities of climate change and actively adapt to them.</a:t>
            </a:r>
            <a:endParaRPr/>
          </a:p>
        </p:txBody>
      </p:sp>
      <p:pic>
        <p:nvPicPr>
          <p:cNvPr id="101" name="Google Shape;101;p18"/>
          <p:cNvPicPr preferRelativeResize="0"/>
          <p:nvPr/>
        </p:nvPicPr>
        <p:blipFill>
          <a:blip r:embed="rId3">
            <a:alphaModFix/>
          </a:blip>
          <a:stretch>
            <a:fillRect/>
          </a:stretch>
        </p:blipFill>
        <p:spPr>
          <a:xfrm>
            <a:off x="125500" y="0"/>
            <a:ext cx="3034593" cy="2205700"/>
          </a:xfrm>
          <a:prstGeom prst="rect">
            <a:avLst/>
          </a:prstGeom>
          <a:noFill/>
          <a:ln>
            <a:noFill/>
          </a:ln>
        </p:spPr>
      </p:pic>
      <p:pic>
        <p:nvPicPr>
          <p:cNvPr id="102" name="Google Shape;102;p18"/>
          <p:cNvPicPr preferRelativeResize="0"/>
          <p:nvPr/>
        </p:nvPicPr>
        <p:blipFill>
          <a:blip r:embed="rId4">
            <a:alphaModFix/>
          </a:blip>
          <a:stretch>
            <a:fillRect/>
          </a:stretch>
        </p:blipFill>
        <p:spPr>
          <a:xfrm>
            <a:off x="3420211" y="202800"/>
            <a:ext cx="2294789" cy="2942244"/>
          </a:xfrm>
          <a:prstGeom prst="rect">
            <a:avLst/>
          </a:prstGeom>
          <a:noFill/>
          <a:ln>
            <a:noFill/>
          </a:ln>
        </p:spPr>
      </p:pic>
      <p:pic>
        <p:nvPicPr>
          <p:cNvPr id="103" name="Google Shape;103;p18"/>
          <p:cNvPicPr preferRelativeResize="0"/>
          <p:nvPr/>
        </p:nvPicPr>
        <p:blipFill rotWithShape="1">
          <a:blip r:embed="rId5">
            <a:alphaModFix/>
          </a:blip>
          <a:srcRect t="6288"/>
          <a:stretch/>
        </p:blipFill>
        <p:spPr>
          <a:xfrm>
            <a:off x="125550" y="2357087"/>
            <a:ext cx="3034552" cy="2066951"/>
          </a:xfrm>
          <a:prstGeom prst="rect">
            <a:avLst/>
          </a:prstGeom>
          <a:noFill/>
          <a:ln>
            <a:noFill/>
          </a:ln>
        </p:spPr>
      </p:pic>
      <p:pic>
        <p:nvPicPr>
          <p:cNvPr id="104" name="Google Shape;104;p18"/>
          <p:cNvPicPr preferRelativeResize="0"/>
          <p:nvPr/>
        </p:nvPicPr>
        <p:blipFill>
          <a:blip r:embed="rId6">
            <a:alphaModFix/>
          </a:blip>
          <a:stretch>
            <a:fillRect/>
          </a:stretch>
        </p:blipFill>
        <p:spPr>
          <a:xfrm>
            <a:off x="3449937" y="3297444"/>
            <a:ext cx="2372763" cy="3163684"/>
          </a:xfrm>
          <a:prstGeom prst="rect">
            <a:avLst/>
          </a:prstGeom>
          <a:noFill/>
          <a:ln>
            <a:noFill/>
          </a:ln>
        </p:spPr>
      </p:pic>
      <p:pic>
        <p:nvPicPr>
          <p:cNvPr id="105" name="Google Shape;105;p18"/>
          <p:cNvPicPr preferRelativeResize="0"/>
          <p:nvPr/>
        </p:nvPicPr>
        <p:blipFill rotWithShape="1">
          <a:blip r:embed="rId7">
            <a:alphaModFix/>
          </a:blip>
          <a:srcRect l="12365" b="12365"/>
          <a:stretch/>
        </p:blipFill>
        <p:spPr>
          <a:xfrm>
            <a:off x="166350" y="4575425"/>
            <a:ext cx="3034547" cy="2275899"/>
          </a:xfrm>
          <a:prstGeom prst="rect">
            <a:avLst/>
          </a:prstGeom>
          <a:noFill/>
          <a:ln>
            <a:noFill/>
          </a:ln>
        </p:spPr>
      </p:pic>
      <p:sp>
        <p:nvSpPr>
          <p:cNvPr id="106" name="Google Shape;106;p18"/>
          <p:cNvSpPr txBox="1"/>
          <p:nvPr/>
        </p:nvSpPr>
        <p:spPr>
          <a:xfrm>
            <a:off x="5983350" y="213950"/>
            <a:ext cx="3000000" cy="1459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300">
                <a:solidFill>
                  <a:schemeClr val="dk1"/>
                </a:solidFill>
                <a:latin typeface="Oswald Medium"/>
                <a:ea typeface="Oswald Medium"/>
                <a:cs typeface="Oswald Medium"/>
                <a:sym typeface="Oswald Medium"/>
              </a:rPr>
              <a:t>EDUCATION THROUGH RESTORATION</a:t>
            </a:r>
            <a:endParaRPr sz="2300">
              <a:solidFill>
                <a:schemeClr val="dk1"/>
              </a:solidFill>
              <a:latin typeface="Oswald Medium"/>
              <a:ea typeface="Oswald Medium"/>
              <a:cs typeface="Oswald Medium"/>
              <a:sym typeface="Oswald Medium"/>
            </a:endParaRPr>
          </a:p>
          <a:p>
            <a:pPr marL="0" lvl="0" indent="0" algn="l" rtl="0">
              <a:lnSpc>
                <a:spcPct val="90000"/>
              </a:lnSpc>
              <a:spcBef>
                <a:spcPts val="0"/>
              </a:spcBef>
              <a:spcAft>
                <a:spcPts val="0"/>
              </a:spcAft>
              <a:buNone/>
            </a:pPr>
            <a:r>
              <a:rPr lang="en-US" sz="2300">
                <a:solidFill>
                  <a:schemeClr val="dk1"/>
                </a:solidFill>
                <a:latin typeface="Oswald Medium"/>
                <a:ea typeface="Oswald Medium"/>
                <a:cs typeface="Oswald Medium"/>
                <a:sym typeface="Oswald Medium"/>
              </a:rPr>
              <a:t>RESTORATION THROUGH EDUCATION </a:t>
            </a:r>
            <a:endParaRPr sz="1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603"/>
        <p:cNvGrpSpPr/>
        <p:nvPr/>
      </p:nvGrpSpPr>
      <p:grpSpPr>
        <a:xfrm>
          <a:off x="0" y="0"/>
          <a:ext cx="0" cy="0"/>
          <a:chOff x="0" y="0"/>
          <a:chExt cx="0" cy="0"/>
        </a:xfrm>
      </p:grpSpPr>
      <p:sp>
        <p:nvSpPr>
          <p:cNvPr id="604" name="Google Shape;604;p63"/>
          <p:cNvSpPr txBox="1">
            <a:spLocks noGrp="1"/>
          </p:cNvSpPr>
          <p:nvPr>
            <p:ph type="title"/>
          </p:nvPr>
        </p:nvSpPr>
        <p:spPr>
          <a:xfrm>
            <a:off x="311700" y="2624525"/>
            <a:ext cx="8520600" cy="11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000">
                <a:latin typeface="Oswald SemiBold"/>
                <a:ea typeface="Oswald SemiBold"/>
                <a:cs typeface="Oswald SemiBold"/>
                <a:sym typeface="Oswald SemiBold"/>
              </a:rPr>
              <a:t>Thank you!!</a:t>
            </a:r>
            <a:endParaRPr sz="5000">
              <a:latin typeface="Oswald SemiBold"/>
              <a:ea typeface="Oswald SemiBold"/>
              <a:cs typeface="Oswald SemiBold"/>
              <a:sym typeface="Oswald SemiBold"/>
            </a:endParaRPr>
          </a:p>
        </p:txBody>
      </p:sp>
      <p:pic>
        <p:nvPicPr>
          <p:cNvPr id="605" name="Google Shape;605;p63"/>
          <p:cNvPicPr preferRelativeResize="0"/>
          <p:nvPr/>
        </p:nvPicPr>
        <p:blipFill>
          <a:blip r:embed="rId3">
            <a:alphaModFix/>
          </a:blip>
          <a:stretch>
            <a:fillRect/>
          </a:stretch>
        </p:blipFill>
        <p:spPr>
          <a:xfrm>
            <a:off x="-317948" y="4294900"/>
            <a:ext cx="9919150" cy="2563100"/>
          </a:xfrm>
          <a:prstGeom prst="rect">
            <a:avLst/>
          </a:prstGeom>
          <a:noFill/>
          <a:ln>
            <a:noFill/>
          </a:ln>
        </p:spPr>
      </p:pic>
      <p:pic>
        <p:nvPicPr>
          <p:cNvPr id="606" name="Google Shape;606;p63"/>
          <p:cNvPicPr preferRelativeResize="0"/>
          <p:nvPr/>
        </p:nvPicPr>
        <p:blipFill>
          <a:blip r:embed="rId4">
            <a:alphaModFix/>
          </a:blip>
          <a:stretch>
            <a:fillRect/>
          </a:stretch>
        </p:blipFill>
        <p:spPr>
          <a:xfrm>
            <a:off x="0" y="-55625"/>
            <a:ext cx="4478689" cy="2563000"/>
          </a:xfrm>
          <a:prstGeom prst="rect">
            <a:avLst/>
          </a:prstGeom>
          <a:noFill/>
          <a:ln>
            <a:noFill/>
          </a:ln>
        </p:spPr>
      </p:pic>
      <p:sp>
        <p:nvSpPr>
          <p:cNvPr id="607" name="Google Shape;607;p63"/>
          <p:cNvSpPr txBox="1">
            <a:spLocks noGrp="1"/>
          </p:cNvSpPr>
          <p:nvPr>
            <p:ph type="title"/>
          </p:nvPr>
        </p:nvSpPr>
        <p:spPr>
          <a:xfrm>
            <a:off x="311850" y="3500500"/>
            <a:ext cx="8520600" cy="794400"/>
          </a:xfrm>
          <a:prstGeom prst="rect">
            <a:avLst/>
          </a:prstGeom>
          <a:effectLst>
            <a:outerShdw blurRad="300038" dist="19050" algn="bl" rotWithShape="0">
              <a:srgbClr val="000000">
                <a:alpha val="67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2000">
                <a:latin typeface="Roboto SemiBold"/>
                <a:ea typeface="Roboto SemiBold"/>
                <a:cs typeface="Roboto SemiBold"/>
                <a:sym typeface="Roboto SemiBold"/>
              </a:rPr>
              <a:t>Visit </a:t>
            </a:r>
            <a:r>
              <a:rPr lang="en-US" sz="2000" u="sng">
                <a:solidFill>
                  <a:schemeClr val="hlink"/>
                </a:solidFill>
                <a:latin typeface="Roboto SemiBold"/>
                <a:ea typeface="Roboto SemiBold"/>
                <a:cs typeface="Roboto SemiBold"/>
                <a:sym typeface="Roboto SemiBold"/>
                <a:hlinkClick r:id="rId5"/>
              </a:rPr>
              <a:t>billionoysterproject.org</a:t>
            </a:r>
            <a:r>
              <a:rPr lang="en-US" sz="2000">
                <a:latin typeface="Roboto SemiBold"/>
                <a:ea typeface="Roboto SemiBold"/>
                <a:cs typeface="Roboto SemiBold"/>
                <a:sym typeface="Roboto SemiBold"/>
              </a:rPr>
              <a:t> for more info!</a:t>
            </a:r>
            <a:endParaRPr sz="2000">
              <a:latin typeface="Roboto SemiBold"/>
              <a:ea typeface="Roboto SemiBold"/>
              <a:cs typeface="Roboto SemiBold"/>
              <a:sym typeface="Roboto SemiBo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2"/>
        <p:cNvGrpSpPr/>
        <p:nvPr/>
      </p:nvGrpSpPr>
      <p:grpSpPr>
        <a:xfrm>
          <a:off x="0" y="0"/>
          <a:ext cx="0" cy="0"/>
          <a:chOff x="0" y="0"/>
          <a:chExt cx="0" cy="0"/>
        </a:xfrm>
      </p:grpSpPr>
      <p:sp>
        <p:nvSpPr>
          <p:cNvPr id="613" name="Google Shape;613;p64"/>
          <p:cNvSpPr txBox="1"/>
          <p:nvPr/>
        </p:nvSpPr>
        <p:spPr>
          <a:xfrm>
            <a:off x="311700" y="129400"/>
            <a:ext cx="8520600" cy="888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5200" b="1">
                <a:solidFill>
                  <a:srgbClr val="2C3C56"/>
                </a:solidFill>
                <a:latin typeface="Roboto Condensed"/>
                <a:ea typeface="Roboto Condensed"/>
                <a:cs typeface="Roboto Condensed"/>
                <a:sym typeface="Roboto Condensed"/>
              </a:rPr>
              <a:t>QUESTIONS</a:t>
            </a:r>
            <a:endParaRPr sz="5200">
              <a:solidFill>
                <a:srgbClr val="2C3C56"/>
              </a:solidFill>
              <a:latin typeface="Roboto Condensed"/>
              <a:ea typeface="Roboto Condensed"/>
              <a:cs typeface="Roboto Condensed"/>
              <a:sym typeface="Roboto Condensed"/>
            </a:endParaRPr>
          </a:p>
        </p:txBody>
      </p:sp>
      <p:pic>
        <p:nvPicPr>
          <p:cNvPr id="614" name="Google Shape;614;p64"/>
          <p:cNvPicPr preferRelativeResize="0"/>
          <p:nvPr/>
        </p:nvPicPr>
        <p:blipFill>
          <a:blip r:embed="rId3">
            <a:alphaModFix/>
          </a:blip>
          <a:stretch>
            <a:fillRect/>
          </a:stretch>
        </p:blipFill>
        <p:spPr>
          <a:xfrm>
            <a:off x="94675" y="1017700"/>
            <a:ext cx="3695898" cy="2782751"/>
          </a:xfrm>
          <a:prstGeom prst="rect">
            <a:avLst/>
          </a:prstGeom>
          <a:noFill/>
          <a:ln>
            <a:noFill/>
          </a:ln>
        </p:spPr>
      </p:pic>
      <p:pic>
        <p:nvPicPr>
          <p:cNvPr id="615" name="Google Shape;615;p64"/>
          <p:cNvPicPr preferRelativeResize="0"/>
          <p:nvPr/>
        </p:nvPicPr>
        <p:blipFill>
          <a:blip r:embed="rId4">
            <a:alphaModFix/>
          </a:blip>
          <a:stretch>
            <a:fillRect/>
          </a:stretch>
        </p:blipFill>
        <p:spPr>
          <a:xfrm>
            <a:off x="3866773" y="1017700"/>
            <a:ext cx="2506128" cy="3328502"/>
          </a:xfrm>
          <a:prstGeom prst="rect">
            <a:avLst/>
          </a:prstGeom>
          <a:noFill/>
          <a:ln>
            <a:noFill/>
          </a:ln>
        </p:spPr>
      </p:pic>
      <p:pic>
        <p:nvPicPr>
          <p:cNvPr id="616" name="Google Shape;616;p64"/>
          <p:cNvPicPr preferRelativeResize="0"/>
          <p:nvPr/>
        </p:nvPicPr>
        <p:blipFill>
          <a:blip r:embed="rId5">
            <a:alphaModFix/>
          </a:blip>
          <a:stretch>
            <a:fillRect/>
          </a:stretch>
        </p:blipFill>
        <p:spPr>
          <a:xfrm>
            <a:off x="94675" y="3925550"/>
            <a:ext cx="3695898" cy="2782743"/>
          </a:xfrm>
          <a:prstGeom prst="rect">
            <a:avLst/>
          </a:prstGeom>
          <a:noFill/>
          <a:ln>
            <a:noFill/>
          </a:ln>
        </p:spPr>
      </p:pic>
      <p:pic>
        <p:nvPicPr>
          <p:cNvPr id="617" name="Google Shape;617;p64"/>
          <p:cNvPicPr preferRelativeResize="0"/>
          <p:nvPr/>
        </p:nvPicPr>
        <p:blipFill>
          <a:blip r:embed="rId6">
            <a:alphaModFix/>
          </a:blip>
          <a:stretch>
            <a:fillRect/>
          </a:stretch>
        </p:blipFill>
        <p:spPr>
          <a:xfrm>
            <a:off x="6525300" y="1017700"/>
            <a:ext cx="2506124" cy="3328502"/>
          </a:xfrm>
          <a:prstGeom prst="rect">
            <a:avLst/>
          </a:prstGeom>
          <a:noFill/>
          <a:ln>
            <a:noFill/>
          </a:ln>
        </p:spPr>
      </p:pic>
      <p:pic>
        <p:nvPicPr>
          <p:cNvPr id="618" name="Google Shape;618;p64"/>
          <p:cNvPicPr preferRelativeResize="0"/>
          <p:nvPr/>
        </p:nvPicPr>
        <p:blipFill>
          <a:blip r:embed="rId7">
            <a:alphaModFix/>
          </a:blip>
          <a:stretch>
            <a:fillRect/>
          </a:stretch>
        </p:blipFill>
        <p:spPr>
          <a:xfrm>
            <a:off x="3866765" y="4480102"/>
            <a:ext cx="2931215" cy="2206999"/>
          </a:xfrm>
          <a:prstGeom prst="rect">
            <a:avLst/>
          </a:prstGeom>
          <a:noFill/>
          <a:ln>
            <a:noFill/>
          </a:ln>
        </p:spPr>
      </p:pic>
      <p:pic>
        <p:nvPicPr>
          <p:cNvPr id="619" name="Google Shape;619;p64"/>
          <p:cNvPicPr preferRelativeResize="0"/>
          <p:nvPr/>
        </p:nvPicPr>
        <p:blipFill rotWithShape="1">
          <a:blip r:embed="rId8">
            <a:alphaModFix/>
          </a:blip>
          <a:srcRect l="16976" t="6489" r="14210"/>
          <a:stretch/>
        </p:blipFill>
        <p:spPr>
          <a:xfrm>
            <a:off x="6874175" y="4480100"/>
            <a:ext cx="2157251" cy="220699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426CA9"/>
        </a:solidFill>
        <a:effectLst/>
      </p:bgPr>
    </p:bg>
    <p:spTree>
      <p:nvGrpSpPr>
        <p:cNvPr id="1" name="Shape 623"/>
        <p:cNvGrpSpPr/>
        <p:nvPr/>
      </p:nvGrpSpPr>
      <p:grpSpPr>
        <a:xfrm>
          <a:off x="0" y="0"/>
          <a:ext cx="0" cy="0"/>
          <a:chOff x="0" y="0"/>
          <a:chExt cx="0" cy="0"/>
        </a:xfrm>
      </p:grpSpPr>
      <p:sp>
        <p:nvSpPr>
          <p:cNvPr id="624" name="Google Shape;624;p65"/>
          <p:cNvSpPr/>
          <p:nvPr/>
        </p:nvSpPr>
        <p:spPr>
          <a:xfrm>
            <a:off x="0" y="6264800"/>
            <a:ext cx="9144000" cy="593400"/>
          </a:xfrm>
          <a:prstGeom prst="rect">
            <a:avLst/>
          </a:prstGeom>
          <a:solidFill>
            <a:srgbClr val="A0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5"/>
          <p:cNvSpPr txBox="1"/>
          <p:nvPr/>
        </p:nvSpPr>
        <p:spPr>
          <a:xfrm>
            <a:off x="539950" y="627000"/>
            <a:ext cx="6381600" cy="61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2800" b="1">
                <a:solidFill>
                  <a:schemeClr val="dk1"/>
                </a:solidFill>
                <a:latin typeface="Roboto"/>
                <a:ea typeface="Roboto"/>
                <a:cs typeface="Roboto"/>
                <a:sym typeface="Roboto"/>
              </a:rPr>
              <a:t>Billion Oyster Project Boilerplate</a:t>
            </a:r>
            <a:endParaRPr sz="2800" b="1">
              <a:solidFill>
                <a:schemeClr val="dk1"/>
              </a:solidFill>
              <a:latin typeface="Roboto"/>
              <a:ea typeface="Roboto"/>
              <a:cs typeface="Roboto"/>
              <a:sym typeface="Roboto"/>
            </a:endParaRPr>
          </a:p>
        </p:txBody>
      </p:sp>
      <p:sp>
        <p:nvSpPr>
          <p:cNvPr id="626" name="Google Shape;626;p65"/>
          <p:cNvSpPr txBox="1"/>
          <p:nvPr/>
        </p:nvSpPr>
        <p:spPr>
          <a:xfrm>
            <a:off x="519000" y="1397725"/>
            <a:ext cx="8106000" cy="4175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None/>
            </a:pPr>
            <a:r>
              <a:rPr lang="en-US" sz="1500">
                <a:solidFill>
                  <a:srgbClr val="FFFFFF"/>
                </a:solidFill>
                <a:latin typeface="Roboto"/>
                <a:ea typeface="Roboto"/>
                <a:cs typeface="Roboto"/>
                <a:sym typeface="Roboto"/>
              </a:rPr>
              <a:t>Billion Oyster Project is a nonprofit organization on a mission to restore oyster reefs to New York Harbor through public education initiatives.</a:t>
            </a:r>
            <a:r>
              <a:rPr lang="en-US" sz="1500">
                <a:solidFill>
                  <a:srgbClr val="FFFFFF"/>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 </a:t>
            </a:r>
            <a:r>
              <a:rPr lang="en-US" sz="1500" b="1">
                <a:solidFill>
                  <a:srgbClr val="EA6157"/>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Why oysters?</a:t>
            </a:r>
            <a:r>
              <a:rPr lang="en-US" sz="1500" b="1">
                <a:solidFill>
                  <a:srgbClr val="2D3D58"/>
                </a:solidFill>
                <a:latin typeface="Roboto"/>
                <a:ea typeface="Roboto"/>
                <a:cs typeface="Roboto"/>
                <a:sym typeface="Roboto"/>
              </a:rPr>
              <a:t> </a:t>
            </a:r>
            <a:r>
              <a:rPr lang="en-US" sz="1500">
                <a:solidFill>
                  <a:srgbClr val="FFFFFF"/>
                </a:solidFill>
                <a:latin typeface="Roboto"/>
                <a:ea typeface="Roboto"/>
                <a:cs typeface="Roboto"/>
                <a:sym typeface="Roboto"/>
              </a:rPr>
              <a:t>Their reefs provide habitat for many marine species, have the ability to filter water, and help shield New York City shorelines from storm damage. Founded on the belief that restoration without education is temporary, and observing that learning outcomes improve when students have the opportunity to work on real restoration projects, Billion Oyster Project collaborates with public schools. The crew designs</a:t>
            </a:r>
            <a:r>
              <a:rPr lang="en-US" sz="1500">
                <a:solidFill>
                  <a:srgbClr val="2D3D58"/>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 </a:t>
            </a:r>
            <a:r>
              <a:rPr lang="en-US" sz="1500" b="1">
                <a:solidFill>
                  <a:srgbClr val="EA6157"/>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STEM curriculum</a:t>
            </a:r>
            <a:r>
              <a:rPr lang="en-US" sz="1500">
                <a:solidFill>
                  <a:srgbClr val="2D3D58"/>
                </a:solidFill>
                <a:latin typeface="Roboto"/>
                <a:ea typeface="Roboto"/>
                <a:cs typeface="Roboto"/>
                <a:sym typeface="Roboto"/>
              </a:rPr>
              <a:t> </a:t>
            </a:r>
            <a:r>
              <a:rPr lang="en-US" sz="1500">
                <a:solidFill>
                  <a:srgbClr val="FFFFFF"/>
                </a:solidFill>
                <a:latin typeface="Roboto"/>
                <a:ea typeface="Roboto"/>
                <a:cs typeface="Roboto"/>
                <a:sym typeface="Roboto"/>
              </a:rPr>
              <a:t>for NYC schools through the lens of oyster restoration, and engages</a:t>
            </a:r>
            <a:r>
              <a:rPr lang="en-US" sz="1500">
                <a:solidFill>
                  <a:srgbClr val="2D3D58"/>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 </a:t>
            </a:r>
            <a:r>
              <a:rPr lang="en-US" sz="1500" b="1">
                <a:solidFill>
                  <a:srgbClr val="EA6157"/>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Urban Assembly New York Harbor School</a:t>
            </a:r>
            <a:r>
              <a:rPr lang="en-US" sz="1500">
                <a:solidFill>
                  <a:srgbClr val="2D3D58"/>
                </a:solidFill>
                <a:latin typeface="Roboto"/>
                <a:ea typeface="Roboto"/>
                <a:cs typeface="Roboto"/>
                <a:sym typeface="Roboto"/>
              </a:rPr>
              <a:t> </a:t>
            </a:r>
            <a:r>
              <a:rPr lang="en-US" sz="1500">
                <a:solidFill>
                  <a:srgbClr val="FFFFFF"/>
                </a:solidFill>
                <a:latin typeface="Roboto"/>
                <a:ea typeface="Roboto"/>
                <a:cs typeface="Roboto"/>
                <a:sym typeface="Roboto"/>
              </a:rPr>
              <a:t>students in large-scale restoration projects, collects discarded oyster shells from 75 NYC restaurants, and engages the local community. The project has planted 47 million oysters across 12 acres and 15 reef sites, with the help of more than 8,000 students and 10,000 volunteers.</a:t>
            </a:r>
            <a:endParaRPr sz="1500">
              <a:solidFill>
                <a:srgbClr val="FFFFFF"/>
              </a:solidFill>
              <a:latin typeface="Roboto"/>
              <a:ea typeface="Roboto"/>
              <a:cs typeface="Roboto"/>
              <a:sym typeface="Roboto"/>
            </a:endParaRPr>
          </a:p>
          <a:p>
            <a:pPr marL="0" lvl="0" indent="0" algn="l" rtl="0">
              <a:lnSpc>
                <a:spcPct val="115000"/>
              </a:lnSpc>
              <a:spcBef>
                <a:spcPts val="1800"/>
              </a:spcBef>
              <a:spcAft>
                <a:spcPts val="0"/>
              </a:spcAft>
              <a:buNone/>
            </a:pPr>
            <a:r>
              <a:rPr lang="en-US" sz="1500">
                <a:solidFill>
                  <a:srgbClr val="FFFFFF"/>
                </a:solidFill>
                <a:latin typeface="Roboto"/>
                <a:ea typeface="Roboto"/>
                <a:cs typeface="Roboto"/>
                <a:sym typeface="Roboto"/>
              </a:rPr>
              <a:t>Subscribe to Billion Oyster Project’s email list at </a:t>
            </a:r>
            <a:r>
              <a:rPr lang="en-US" sz="1500" b="1">
                <a:solidFill>
                  <a:srgbClr val="EA6157"/>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bit.ly/bopnews</a:t>
            </a:r>
            <a:r>
              <a:rPr lang="en-US" sz="1500">
                <a:solidFill>
                  <a:srgbClr val="FFFFFF"/>
                </a:solidFill>
                <a:latin typeface="Roboto"/>
                <a:ea typeface="Roboto"/>
                <a:cs typeface="Roboto"/>
                <a:sym typeface="Roboto"/>
              </a:rPr>
              <a:t>, and follow @billionoyster on</a:t>
            </a:r>
            <a:r>
              <a:rPr lang="en-US" sz="1500">
                <a:solidFill>
                  <a:srgbClr val="2D3D58"/>
                </a:solidFill>
                <a:latin typeface="Roboto"/>
                <a:ea typeface="Roboto"/>
                <a:cs typeface="Roboto"/>
                <a:sym typeface="Roboto"/>
              </a:rPr>
              <a:t> </a:t>
            </a:r>
            <a:r>
              <a:rPr lang="en-US" sz="1500" b="1">
                <a:solidFill>
                  <a:srgbClr val="EA6157"/>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Twitter</a:t>
            </a:r>
            <a:r>
              <a:rPr lang="en-US" sz="1500">
                <a:solidFill>
                  <a:srgbClr val="2D3D58"/>
                </a:solidFill>
                <a:latin typeface="Roboto"/>
                <a:ea typeface="Roboto"/>
                <a:cs typeface="Roboto"/>
                <a:sym typeface="Roboto"/>
              </a:rPr>
              <a:t> </a:t>
            </a:r>
            <a:r>
              <a:rPr lang="en-US" sz="1500">
                <a:solidFill>
                  <a:srgbClr val="FFFFFF"/>
                </a:solidFill>
                <a:latin typeface="Roboto"/>
                <a:ea typeface="Roboto"/>
                <a:cs typeface="Roboto"/>
                <a:sym typeface="Roboto"/>
              </a:rPr>
              <a:t>and</a:t>
            </a:r>
            <a:r>
              <a:rPr lang="en-US" sz="1500" b="1">
                <a:solidFill>
                  <a:srgbClr val="FFFFFF"/>
                </a:solidFill>
                <a:latin typeface="Roboto"/>
                <a:ea typeface="Roboto"/>
                <a:cs typeface="Roboto"/>
                <a:sym typeface="Roboto"/>
              </a:rPr>
              <a:t> </a:t>
            </a:r>
            <a:r>
              <a:rPr lang="en-US" sz="1500" b="1">
                <a:solidFill>
                  <a:srgbClr val="EA6157"/>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Instagram</a:t>
            </a:r>
            <a:r>
              <a:rPr lang="en-US" sz="1500">
                <a:solidFill>
                  <a:srgbClr val="2D3D58"/>
                </a:solidFill>
                <a:latin typeface="Roboto"/>
                <a:ea typeface="Roboto"/>
                <a:cs typeface="Roboto"/>
                <a:sym typeface="Roboto"/>
              </a:rPr>
              <a:t> </a:t>
            </a:r>
            <a:r>
              <a:rPr lang="en-US" sz="1500">
                <a:solidFill>
                  <a:srgbClr val="FFFFFF"/>
                </a:solidFill>
                <a:latin typeface="Roboto"/>
                <a:ea typeface="Roboto"/>
                <a:cs typeface="Roboto"/>
                <a:sym typeface="Roboto"/>
              </a:rPr>
              <a:t>and @billionoysterproject on </a:t>
            </a:r>
            <a:r>
              <a:rPr lang="en-US" sz="1500" b="1">
                <a:solidFill>
                  <a:srgbClr val="EA6157"/>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Facebook</a:t>
            </a:r>
            <a:r>
              <a:rPr lang="en-US" sz="1500">
                <a:solidFill>
                  <a:srgbClr val="2D3D58"/>
                </a:solidFill>
                <a:latin typeface="Roboto"/>
                <a:ea typeface="Roboto"/>
                <a:cs typeface="Roboto"/>
                <a:sym typeface="Roboto"/>
              </a:rPr>
              <a:t>.</a:t>
            </a:r>
            <a:endParaRPr sz="1500">
              <a:solidFill>
                <a:srgbClr val="2D3D58"/>
              </a:solidFill>
              <a:latin typeface="Roboto"/>
              <a:ea typeface="Roboto"/>
              <a:cs typeface="Roboto"/>
              <a:sym typeface="Roboto"/>
            </a:endParaRPr>
          </a:p>
          <a:p>
            <a:pPr marL="0" lvl="0" indent="0" algn="l" rtl="0">
              <a:lnSpc>
                <a:spcPct val="115000"/>
              </a:lnSpc>
              <a:spcBef>
                <a:spcPts val="0"/>
              </a:spcBef>
              <a:spcAft>
                <a:spcPts val="0"/>
              </a:spcAft>
              <a:buNone/>
            </a:pPr>
            <a:endParaRPr sz="200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111"/>
        <p:cNvGrpSpPr/>
        <p:nvPr/>
      </p:nvGrpSpPr>
      <p:grpSpPr>
        <a:xfrm>
          <a:off x="0" y="0"/>
          <a:ext cx="0" cy="0"/>
          <a:chOff x="0" y="0"/>
          <a:chExt cx="0" cy="0"/>
        </a:xfrm>
      </p:grpSpPr>
      <p:sp>
        <p:nvSpPr>
          <p:cNvPr id="112" name="Google Shape;112;p19"/>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000">
                <a:latin typeface="Oswald Medium"/>
                <a:ea typeface="Oswald Medium"/>
                <a:cs typeface="Oswald Medium"/>
                <a:sym typeface="Oswald Medium"/>
              </a:rPr>
              <a:t>Our Process</a:t>
            </a:r>
            <a:endParaRPr sz="5000">
              <a:latin typeface="Oswald Medium"/>
              <a:ea typeface="Oswald Medium"/>
              <a:cs typeface="Oswald Medium"/>
              <a:sym typeface="Oswald Medium"/>
            </a:endParaRPr>
          </a:p>
        </p:txBody>
      </p:sp>
      <p:pic>
        <p:nvPicPr>
          <p:cNvPr id="113" name="Google Shape;113;p19"/>
          <p:cNvPicPr preferRelativeResize="0"/>
          <p:nvPr/>
        </p:nvPicPr>
        <p:blipFill>
          <a:blip r:embed="rId3">
            <a:alphaModFix/>
          </a:blip>
          <a:stretch>
            <a:fillRect/>
          </a:stretch>
        </p:blipFill>
        <p:spPr>
          <a:xfrm>
            <a:off x="-317948" y="4294900"/>
            <a:ext cx="9919150" cy="2563100"/>
          </a:xfrm>
          <a:prstGeom prst="rect">
            <a:avLst/>
          </a:prstGeom>
          <a:noFill/>
          <a:ln>
            <a:noFill/>
          </a:ln>
        </p:spPr>
      </p:pic>
      <p:pic>
        <p:nvPicPr>
          <p:cNvPr id="114" name="Google Shape;114;p19"/>
          <p:cNvPicPr preferRelativeResize="0"/>
          <p:nvPr/>
        </p:nvPicPr>
        <p:blipFill>
          <a:blip r:embed="rId4">
            <a:alphaModFix/>
          </a:blip>
          <a:stretch>
            <a:fillRect/>
          </a:stretch>
        </p:blipFill>
        <p:spPr>
          <a:xfrm>
            <a:off x="0" y="-55625"/>
            <a:ext cx="4478689" cy="2563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118"/>
        <p:cNvGrpSpPr/>
        <p:nvPr/>
      </p:nvGrpSpPr>
      <p:grpSpPr>
        <a:xfrm>
          <a:off x="0" y="0"/>
          <a:ext cx="0" cy="0"/>
          <a:chOff x="0" y="0"/>
          <a:chExt cx="0" cy="0"/>
        </a:xfrm>
      </p:grpSpPr>
      <p:pic>
        <p:nvPicPr>
          <p:cNvPr id="119" name="Google Shape;119;p20"/>
          <p:cNvPicPr preferRelativeResize="0"/>
          <p:nvPr/>
        </p:nvPicPr>
        <p:blipFill rotWithShape="1">
          <a:blip r:embed="rId3">
            <a:alphaModFix/>
          </a:blip>
          <a:srcRect l="2133"/>
          <a:stretch/>
        </p:blipFill>
        <p:spPr>
          <a:xfrm>
            <a:off x="4799300" y="455325"/>
            <a:ext cx="3876324" cy="2641750"/>
          </a:xfrm>
          <a:prstGeom prst="rect">
            <a:avLst/>
          </a:prstGeom>
          <a:noFill/>
          <a:ln>
            <a:noFill/>
          </a:ln>
        </p:spPr>
      </p:pic>
      <p:sp>
        <p:nvSpPr>
          <p:cNvPr id="120" name="Google Shape;120;p20"/>
          <p:cNvSpPr txBox="1"/>
          <p:nvPr/>
        </p:nvSpPr>
        <p:spPr>
          <a:xfrm>
            <a:off x="224325" y="1023000"/>
            <a:ext cx="4418700" cy="21240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1"/>
              </a:buClr>
              <a:buSzPts val="1800"/>
              <a:buChar char="●"/>
            </a:pPr>
            <a:r>
              <a:rPr lang="en-US" sz="1800">
                <a:solidFill>
                  <a:schemeClr val="dk1"/>
                </a:solidFill>
                <a:latin typeface="Roboto"/>
                <a:ea typeface="Roboto"/>
                <a:cs typeface="Roboto"/>
                <a:sym typeface="Roboto"/>
              </a:rPr>
              <a:t>Diverting restaurant shells from landfills</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Char char="●"/>
            </a:pPr>
            <a:r>
              <a:rPr lang="en-US" sz="1800">
                <a:solidFill>
                  <a:schemeClr val="dk1"/>
                </a:solidFill>
                <a:latin typeface="Roboto"/>
                <a:ea typeface="Roboto"/>
                <a:cs typeface="Roboto"/>
                <a:sym typeface="Roboto"/>
              </a:rPr>
              <a:t>Reclaiming a valuable resource for the restoration of oyster reefs.</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Collected shells are cleaned by and prepared by our volunteers for further use</a:t>
            </a:r>
            <a:endParaRPr sz="1800">
              <a:solidFill>
                <a:schemeClr val="dk1"/>
              </a:solidFill>
              <a:latin typeface="Roboto"/>
              <a:ea typeface="Roboto"/>
              <a:cs typeface="Roboto"/>
              <a:sym typeface="Roboto"/>
            </a:endParaRPr>
          </a:p>
        </p:txBody>
      </p:sp>
      <p:sp>
        <p:nvSpPr>
          <p:cNvPr id="121" name="Google Shape;121;p20"/>
          <p:cNvSpPr txBox="1">
            <a:spLocks noGrp="1"/>
          </p:cNvSpPr>
          <p:nvPr>
            <p:ph type="title"/>
          </p:nvPr>
        </p:nvSpPr>
        <p:spPr>
          <a:xfrm>
            <a:off x="220275" y="252450"/>
            <a:ext cx="4306500" cy="794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3900">
                <a:latin typeface="Oswald Medium"/>
                <a:ea typeface="Oswald Medium"/>
                <a:cs typeface="Oswald Medium"/>
                <a:sym typeface="Oswald Medium"/>
              </a:rPr>
              <a:t>Shell Collection</a:t>
            </a:r>
            <a:endParaRPr sz="3900">
              <a:latin typeface="Oswald Medium"/>
              <a:ea typeface="Oswald Medium"/>
              <a:cs typeface="Oswald Medium"/>
              <a:sym typeface="Oswald Medium"/>
            </a:endParaRPr>
          </a:p>
        </p:txBody>
      </p:sp>
      <p:sp>
        <p:nvSpPr>
          <p:cNvPr id="122" name="Google Shape;122;p20"/>
          <p:cNvSpPr txBox="1"/>
          <p:nvPr/>
        </p:nvSpPr>
        <p:spPr>
          <a:xfrm>
            <a:off x="5006275" y="3898175"/>
            <a:ext cx="3733500" cy="29553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Structures are built in-house by volunteers</a:t>
            </a:r>
            <a:r>
              <a:rPr lang="en-US" sz="1800" b="1">
                <a:solidFill>
                  <a:schemeClr val="dk1"/>
                </a:solidFill>
                <a:latin typeface="Roboto"/>
                <a:ea typeface="Roboto"/>
                <a:cs typeface="Roboto"/>
                <a:sym typeface="Roboto"/>
              </a:rPr>
              <a:t> </a:t>
            </a:r>
            <a:r>
              <a:rPr lang="en-US" sz="1800">
                <a:solidFill>
                  <a:schemeClr val="dk1"/>
                </a:solidFill>
                <a:latin typeface="Roboto"/>
                <a:ea typeface="Roboto"/>
                <a:cs typeface="Roboto"/>
                <a:sym typeface="Roboto"/>
              </a:rPr>
              <a:t>on Governors Island</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ORS cages are fabricated, then filled with oysters upon deployment</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Reef balls are placed directly into the setting tank, and oysters grow right on the surface</a:t>
            </a:r>
            <a:endParaRPr sz="1800">
              <a:solidFill>
                <a:schemeClr val="dk1"/>
              </a:solidFill>
              <a:latin typeface="Roboto"/>
              <a:ea typeface="Roboto"/>
              <a:cs typeface="Roboto"/>
              <a:sym typeface="Roboto"/>
            </a:endParaRPr>
          </a:p>
        </p:txBody>
      </p:sp>
      <p:sp>
        <p:nvSpPr>
          <p:cNvPr id="123" name="Google Shape;123;p20"/>
          <p:cNvSpPr txBox="1">
            <a:spLocks noGrp="1"/>
          </p:cNvSpPr>
          <p:nvPr>
            <p:ph type="title"/>
          </p:nvPr>
        </p:nvSpPr>
        <p:spPr>
          <a:xfrm>
            <a:off x="4719775" y="3235400"/>
            <a:ext cx="4306500" cy="794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3900">
                <a:latin typeface="Oswald Medium"/>
                <a:ea typeface="Oswald Medium"/>
                <a:cs typeface="Oswald Medium"/>
                <a:sym typeface="Oswald Medium"/>
              </a:rPr>
              <a:t>Fabrication</a:t>
            </a:r>
            <a:endParaRPr sz="3900">
              <a:latin typeface="Oswald Medium"/>
              <a:ea typeface="Oswald Medium"/>
              <a:cs typeface="Oswald Medium"/>
              <a:sym typeface="Oswald Medium"/>
            </a:endParaRPr>
          </a:p>
        </p:txBody>
      </p:sp>
      <p:pic>
        <p:nvPicPr>
          <p:cNvPr id="124" name="Google Shape;124;p20"/>
          <p:cNvPicPr preferRelativeResize="0"/>
          <p:nvPr/>
        </p:nvPicPr>
        <p:blipFill>
          <a:blip r:embed="rId4">
            <a:alphaModFix/>
          </a:blip>
          <a:stretch>
            <a:fillRect/>
          </a:stretch>
        </p:blipFill>
        <p:spPr>
          <a:xfrm>
            <a:off x="389426" y="3561775"/>
            <a:ext cx="4249175" cy="2832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26CA9"/>
        </a:solidFill>
        <a:effectLst/>
      </p:bgPr>
    </p:bg>
    <p:spTree>
      <p:nvGrpSpPr>
        <p:cNvPr id="1" name="Shape 128"/>
        <p:cNvGrpSpPr/>
        <p:nvPr/>
      </p:nvGrpSpPr>
      <p:grpSpPr>
        <a:xfrm>
          <a:off x="0" y="0"/>
          <a:ext cx="0" cy="0"/>
          <a:chOff x="0" y="0"/>
          <a:chExt cx="0" cy="0"/>
        </a:xfrm>
      </p:grpSpPr>
      <p:sp>
        <p:nvSpPr>
          <p:cNvPr id="129" name="Google Shape;129;p21"/>
          <p:cNvSpPr txBox="1"/>
          <p:nvPr/>
        </p:nvSpPr>
        <p:spPr>
          <a:xfrm>
            <a:off x="224400" y="879246"/>
            <a:ext cx="3733500" cy="2401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Larvae are purchased from East Coast hatcheries</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Setting facility located next to Pier 101 at Governors Island</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Finished reef balls are placed directly into the setting tank, and oysters growth right on the surface</a:t>
            </a:r>
            <a:endParaRPr sz="1800">
              <a:solidFill>
                <a:schemeClr val="dk1"/>
              </a:solidFill>
              <a:latin typeface="Roboto"/>
              <a:ea typeface="Roboto"/>
              <a:cs typeface="Roboto"/>
              <a:sym typeface="Roboto"/>
            </a:endParaRPr>
          </a:p>
        </p:txBody>
      </p:sp>
      <p:sp>
        <p:nvSpPr>
          <p:cNvPr id="130" name="Google Shape;130;p21"/>
          <p:cNvSpPr txBox="1">
            <a:spLocks noGrp="1"/>
          </p:cNvSpPr>
          <p:nvPr>
            <p:ph type="title"/>
          </p:nvPr>
        </p:nvSpPr>
        <p:spPr>
          <a:xfrm>
            <a:off x="-8325" y="252450"/>
            <a:ext cx="4306500" cy="794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3900">
                <a:latin typeface="Oswald Medium"/>
                <a:ea typeface="Oswald Medium"/>
                <a:cs typeface="Oswald Medium"/>
                <a:sym typeface="Oswald Medium"/>
              </a:rPr>
              <a:t>Oyster Production</a:t>
            </a:r>
            <a:endParaRPr sz="3900">
              <a:latin typeface="Oswald Medium"/>
              <a:ea typeface="Oswald Medium"/>
              <a:cs typeface="Oswald Medium"/>
              <a:sym typeface="Oswald Medium"/>
            </a:endParaRPr>
          </a:p>
        </p:txBody>
      </p:sp>
      <p:pic>
        <p:nvPicPr>
          <p:cNvPr id="131" name="Google Shape;131;p21"/>
          <p:cNvPicPr preferRelativeResize="0"/>
          <p:nvPr/>
        </p:nvPicPr>
        <p:blipFill>
          <a:blip r:embed="rId3">
            <a:alphaModFix/>
          </a:blip>
          <a:stretch>
            <a:fillRect/>
          </a:stretch>
        </p:blipFill>
        <p:spPr>
          <a:xfrm>
            <a:off x="4154000" y="720400"/>
            <a:ext cx="4881377" cy="2314364"/>
          </a:xfrm>
          <a:prstGeom prst="rect">
            <a:avLst/>
          </a:prstGeom>
          <a:noFill/>
          <a:ln>
            <a:noFill/>
          </a:ln>
        </p:spPr>
      </p:pic>
      <p:sp>
        <p:nvSpPr>
          <p:cNvPr id="132" name="Google Shape;132;p21"/>
          <p:cNvSpPr txBox="1"/>
          <p:nvPr/>
        </p:nvSpPr>
        <p:spPr>
          <a:xfrm>
            <a:off x="4236875" y="4354125"/>
            <a:ext cx="4749600" cy="21240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Reefs installations are completed by boat</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Installations can last multiple days and in multiple phases</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We deploy millions of oysters at a time</a:t>
            </a:r>
            <a:endParaRPr sz="1800">
              <a:solidFill>
                <a:schemeClr val="dk1"/>
              </a:solidFill>
              <a:latin typeface="Roboto"/>
              <a:ea typeface="Roboto"/>
              <a:cs typeface="Roboto"/>
              <a:sym typeface="Roboto"/>
            </a:endParaRPr>
          </a:p>
          <a:p>
            <a:pPr marL="457200" lvl="0" indent="-342900" algn="l" rtl="0">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~19 acres of reef across the harbor so far </a:t>
            </a:r>
            <a:endParaRPr sz="1800">
              <a:solidFill>
                <a:schemeClr val="dk1"/>
              </a:solidFill>
              <a:latin typeface="Roboto"/>
              <a:ea typeface="Roboto"/>
              <a:cs typeface="Roboto"/>
              <a:sym typeface="Roboto"/>
            </a:endParaRPr>
          </a:p>
        </p:txBody>
      </p:sp>
      <p:sp>
        <p:nvSpPr>
          <p:cNvPr id="133" name="Google Shape;133;p21"/>
          <p:cNvSpPr txBox="1">
            <a:spLocks noGrp="1"/>
          </p:cNvSpPr>
          <p:nvPr>
            <p:ph type="title"/>
          </p:nvPr>
        </p:nvSpPr>
        <p:spPr>
          <a:xfrm>
            <a:off x="4521200" y="3643875"/>
            <a:ext cx="4306500" cy="794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3900">
                <a:latin typeface="Oswald Medium"/>
                <a:ea typeface="Oswald Medium"/>
                <a:cs typeface="Oswald Medium"/>
                <a:sym typeface="Oswald Medium"/>
              </a:rPr>
              <a:t>Deployment</a:t>
            </a:r>
            <a:endParaRPr sz="3900">
              <a:latin typeface="Oswald Medium"/>
              <a:ea typeface="Oswald Medium"/>
              <a:cs typeface="Oswald Medium"/>
              <a:sym typeface="Oswald Medium"/>
            </a:endParaRPr>
          </a:p>
        </p:txBody>
      </p:sp>
      <p:pic>
        <p:nvPicPr>
          <p:cNvPr id="134" name="Google Shape;134;p21"/>
          <p:cNvPicPr preferRelativeResize="0"/>
          <p:nvPr/>
        </p:nvPicPr>
        <p:blipFill>
          <a:blip r:embed="rId4">
            <a:alphaModFix/>
          </a:blip>
          <a:stretch>
            <a:fillRect/>
          </a:stretch>
        </p:blipFill>
        <p:spPr>
          <a:xfrm>
            <a:off x="100050" y="3744250"/>
            <a:ext cx="3982198" cy="26561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0D0CB"/>
        </a:solidFill>
        <a:effectLst/>
      </p:bgPr>
    </p:bg>
    <p:spTree>
      <p:nvGrpSpPr>
        <p:cNvPr id="1" name="Shape 138"/>
        <p:cNvGrpSpPr/>
        <p:nvPr/>
      </p:nvGrpSpPr>
      <p:grpSpPr>
        <a:xfrm>
          <a:off x="0" y="0"/>
          <a:ext cx="0" cy="0"/>
          <a:chOff x="0" y="0"/>
          <a:chExt cx="0" cy="0"/>
        </a:xfrm>
      </p:grpSpPr>
      <p:sp>
        <p:nvSpPr>
          <p:cNvPr id="139" name="Google Shape;139;p22"/>
          <p:cNvSpPr txBox="1"/>
          <p:nvPr/>
        </p:nvSpPr>
        <p:spPr>
          <a:xfrm>
            <a:off x="113425" y="101600"/>
            <a:ext cx="8835000" cy="82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2800" b="1">
              <a:solidFill>
                <a:srgbClr val="FFFFFF"/>
              </a:solidFill>
              <a:latin typeface="Roboto"/>
              <a:ea typeface="Roboto"/>
              <a:cs typeface="Roboto"/>
              <a:sym typeface="Roboto"/>
            </a:endParaRPr>
          </a:p>
        </p:txBody>
      </p:sp>
      <p:sp>
        <p:nvSpPr>
          <p:cNvPr id="140" name="Google Shape;140;p22"/>
          <p:cNvSpPr txBox="1"/>
          <p:nvPr/>
        </p:nvSpPr>
        <p:spPr>
          <a:xfrm>
            <a:off x="113425" y="1084333"/>
            <a:ext cx="2891100" cy="468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800">
              <a:solidFill>
                <a:srgbClr val="2C3C56"/>
              </a:solidFill>
              <a:latin typeface="Roboto"/>
              <a:ea typeface="Roboto"/>
              <a:cs typeface="Roboto"/>
              <a:sym typeface="Roboto"/>
            </a:endParaRPr>
          </a:p>
          <a:p>
            <a:pPr marL="0" lvl="0" indent="0" algn="l" rtl="0">
              <a:lnSpc>
                <a:spcPct val="115000"/>
              </a:lnSpc>
              <a:spcBef>
                <a:spcPts val="0"/>
              </a:spcBef>
              <a:spcAft>
                <a:spcPts val="0"/>
              </a:spcAft>
              <a:buNone/>
            </a:pPr>
            <a:r>
              <a:rPr lang="en-US" sz="1800">
                <a:solidFill>
                  <a:srgbClr val="2C3C56"/>
                </a:solidFill>
                <a:latin typeface="Roboto"/>
                <a:ea typeface="Roboto"/>
                <a:cs typeface="Roboto"/>
                <a:sym typeface="Roboto"/>
              </a:rPr>
              <a:t>● Restored more than </a:t>
            </a:r>
            <a:r>
              <a:rPr lang="en-US" sz="1800" b="1">
                <a:solidFill>
                  <a:srgbClr val="2C3C56"/>
                </a:solidFill>
                <a:latin typeface="Roboto"/>
                <a:ea typeface="Roboto"/>
                <a:cs typeface="Roboto"/>
                <a:sym typeface="Roboto"/>
              </a:rPr>
              <a:t>150 million oysters</a:t>
            </a:r>
            <a:r>
              <a:rPr lang="en-US" sz="1800">
                <a:solidFill>
                  <a:srgbClr val="2C3C56"/>
                </a:solidFill>
                <a:latin typeface="Roboto"/>
                <a:ea typeface="Roboto"/>
                <a:cs typeface="Roboto"/>
                <a:sym typeface="Roboto"/>
              </a:rPr>
              <a:t> across 19 acres of NY Harbor</a:t>
            </a:r>
            <a:br>
              <a:rPr lang="en-US" sz="1800">
                <a:solidFill>
                  <a:srgbClr val="2C3C56"/>
                </a:solidFill>
                <a:latin typeface="Roboto"/>
                <a:ea typeface="Roboto"/>
                <a:cs typeface="Roboto"/>
                <a:sym typeface="Roboto"/>
              </a:rPr>
            </a:br>
            <a:endParaRPr sz="1800">
              <a:solidFill>
                <a:srgbClr val="2C3C56"/>
              </a:solidFill>
              <a:latin typeface="Roboto"/>
              <a:ea typeface="Roboto"/>
              <a:cs typeface="Roboto"/>
              <a:sym typeface="Roboto"/>
            </a:endParaRPr>
          </a:p>
          <a:p>
            <a:pPr marL="0" lvl="0" indent="0" algn="l" rtl="0">
              <a:lnSpc>
                <a:spcPct val="115000"/>
              </a:lnSpc>
              <a:spcBef>
                <a:spcPts val="0"/>
              </a:spcBef>
              <a:spcAft>
                <a:spcPts val="0"/>
              </a:spcAft>
              <a:buNone/>
            </a:pPr>
            <a:r>
              <a:rPr lang="en-US" sz="1800">
                <a:solidFill>
                  <a:srgbClr val="2C3C56"/>
                </a:solidFill>
                <a:latin typeface="Roboto"/>
                <a:ea typeface="Roboto"/>
                <a:cs typeface="Roboto"/>
                <a:sym typeface="Roboto"/>
              </a:rPr>
              <a:t>● Engaged </a:t>
            </a:r>
            <a:r>
              <a:rPr lang="en-US" sz="1800" b="1">
                <a:solidFill>
                  <a:srgbClr val="2C3C56"/>
                </a:solidFill>
                <a:latin typeface="Roboto"/>
                <a:ea typeface="Roboto"/>
                <a:cs typeface="Roboto"/>
                <a:sym typeface="Roboto"/>
              </a:rPr>
              <a:t>20,000+ local students</a:t>
            </a:r>
            <a:endParaRPr sz="1800" b="1">
              <a:solidFill>
                <a:srgbClr val="2C3C56"/>
              </a:solidFill>
              <a:latin typeface="Roboto"/>
              <a:ea typeface="Roboto"/>
              <a:cs typeface="Roboto"/>
              <a:sym typeface="Roboto"/>
            </a:endParaRPr>
          </a:p>
          <a:p>
            <a:pPr marL="0" lvl="0" indent="0" algn="l" rtl="0">
              <a:lnSpc>
                <a:spcPct val="115000"/>
              </a:lnSpc>
              <a:spcBef>
                <a:spcPts val="0"/>
              </a:spcBef>
              <a:spcAft>
                <a:spcPts val="0"/>
              </a:spcAft>
              <a:buNone/>
            </a:pPr>
            <a:endParaRPr sz="1800">
              <a:solidFill>
                <a:srgbClr val="2C3C56"/>
              </a:solidFill>
              <a:latin typeface="Roboto"/>
              <a:ea typeface="Roboto"/>
              <a:cs typeface="Roboto"/>
              <a:sym typeface="Roboto"/>
            </a:endParaRPr>
          </a:p>
          <a:p>
            <a:pPr marL="0" lvl="0" indent="0" algn="l" rtl="0">
              <a:lnSpc>
                <a:spcPct val="115000"/>
              </a:lnSpc>
              <a:spcBef>
                <a:spcPts val="0"/>
              </a:spcBef>
              <a:spcAft>
                <a:spcPts val="0"/>
              </a:spcAft>
              <a:buNone/>
            </a:pPr>
            <a:r>
              <a:rPr lang="en-US" sz="1800">
                <a:solidFill>
                  <a:srgbClr val="2C3C56"/>
                </a:solidFill>
                <a:latin typeface="Roboto"/>
                <a:ea typeface="Roboto"/>
                <a:cs typeface="Roboto"/>
                <a:sym typeface="Roboto"/>
              </a:rPr>
              <a:t>● Engaged more than </a:t>
            </a:r>
            <a:r>
              <a:rPr lang="en-US" sz="1800" b="1">
                <a:solidFill>
                  <a:srgbClr val="2C3C56"/>
                </a:solidFill>
                <a:latin typeface="Roboto"/>
                <a:ea typeface="Roboto"/>
                <a:cs typeface="Roboto"/>
                <a:sym typeface="Roboto"/>
              </a:rPr>
              <a:t>15,000+ volunteers</a:t>
            </a:r>
            <a:br>
              <a:rPr lang="en-US" sz="1800" b="1">
                <a:solidFill>
                  <a:srgbClr val="2C3C56"/>
                </a:solidFill>
                <a:latin typeface="Roboto"/>
                <a:ea typeface="Roboto"/>
                <a:cs typeface="Roboto"/>
                <a:sym typeface="Roboto"/>
              </a:rPr>
            </a:br>
            <a:endParaRPr sz="1800">
              <a:solidFill>
                <a:srgbClr val="2C3C56"/>
              </a:solidFill>
              <a:latin typeface="Roboto"/>
              <a:ea typeface="Roboto"/>
              <a:cs typeface="Roboto"/>
              <a:sym typeface="Roboto"/>
            </a:endParaRPr>
          </a:p>
          <a:p>
            <a:pPr marL="0" lvl="0" indent="0" algn="l" rtl="0">
              <a:lnSpc>
                <a:spcPct val="115000"/>
              </a:lnSpc>
              <a:spcBef>
                <a:spcPts val="0"/>
              </a:spcBef>
              <a:spcAft>
                <a:spcPts val="0"/>
              </a:spcAft>
              <a:buNone/>
            </a:pPr>
            <a:r>
              <a:rPr lang="en-US" sz="1800">
                <a:solidFill>
                  <a:srgbClr val="2C3C56"/>
                </a:solidFill>
                <a:latin typeface="Roboto"/>
                <a:ea typeface="Roboto"/>
                <a:cs typeface="Roboto"/>
                <a:sym typeface="Roboto"/>
              </a:rPr>
              <a:t>● Diverted </a:t>
            </a:r>
            <a:r>
              <a:rPr lang="en-US" sz="1800" b="1">
                <a:solidFill>
                  <a:srgbClr val="2C3C56"/>
                </a:solidFill>
                <a:latin typeface="Roboto"/>
                <a:ea typeface="Roboto"/>
                <a:cs typeface="Roboto"/>
                <a:sym typeface="Roboto"/>
              </a:rPr>
              <a:t>2.5 million pounds of shell </a:t>
            </a:r>
            <a:r>
              <a:rPr lang="en-US" sz="1800">
                <a:solidFill>
                  <a:srgbClr val="2C3C56"/>
                </a:solidFill>
                <a:latin typeface="Roboto"/>
                <a:ea typeface="Roboto"/>
                <a:cs typeface="Roboto"/>
                <a:sym typeface="Roboto"/>
              </a:rPr>
              <a:t>from landfills </a:t>
            </a:r>
            <a:endParaRPr sz="1800">
              <a:solidFill>
                <a:srgbClr val="2C3C56"/>
              </a:solidFill>
            </a:endParaRPr>
          </a:p>
          <a:p>
            <a:pPr marL="0" lvl="0" indent="0" algn="l" rtl="0">
              <a:lnSpc>
                <a:spcPct val="115000"/>
              </a:lnSpc>
              <a:spcBef>
                <a:spcPts val="0"/>
              </a:spcBef>
              <a:spcAft>
                <a:spcPts val="0"/>
              </a:spcAft>
              <a:buNone/>
            </a:pPr>
            <a:br>
              <a:rPr lang="en-US" sz="1800">
                <a:solidFill>
                  <a:srgbClr val="FFFFFF"/>
                </a:solidFill>
                <a:latin typeface="Roboto"/>
                <a:ea typeface="Roboto"/>
                <a:cs typeface="Roboto"/>
                <a:sym typeface="Roboto"/>
              </a:rPr>
            </a:br>
            <a:endParaRPr sz="1800" b="1">
              <a:solidFill>
                <a:srgbClr val="FFFFFF"/>
              </a:solidFill>
              <a:latin typeface="Roboto"/>
              <a:ea typeface="Roboto"/>
              <a:cs typeface="Roboto"/>
              <a:sym typeface="Roboto"/>
            </a:endParaRPr>
          </a:p>
        </p:txBody>
      </p:sp>
      <p:pic>
        <p:nvPicPr>
          <p:cNvPr id="141" name="Google Shape;141;p22"/>
          <p:cNvPicPr preferRelativeResize="0"/>
          <p:nvPr/>
        </p:nvPicPr>
        <p:blipFill>
          <a:blip r:embed="rId3">
            <a:alphaModFix/>
          </a:blip>
          <a:stretch>
            <a:fillRect/>
          </a:stretch>
        </p:blipFill>
        <p:spPr>
          <a:xfrm>
            <a:off x="3004450" y="1306983"/>
            <a:ext cx="5943975" cy="4244027"/>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7285</Words>
  <Application>Microsoft Office PowerPoint</Application>
  <PresentationFormat>On-screen Show (4:3)</PresentationFormat>
  <Paragraphs>632</Paragraphs>
  <Slides>52</Slides>
  <Notes>52</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52</vt:i4>
      </vt:variant>
    </vt:vector>
  </HeadingPairs>
  <TitlesOfParts>
    <vt:vector size="64" baseType="lpstr">
      <vt:lpstr>Oswald Medium</vt:lpstr>
      <vt:lpstr>Roboto Medium</vt:lpstr>
      <vt:lpstr>Roboto Condensed</vt:lpstr>
      <vt:lpstr>Calibri</vt:lpstr>
      <vt:lpstr>Oswald SemiBold</vt:lpstr>
      <vt:lpstr>Roboto SemiBold</vt:lpstr>
      <vt:lpstr>Miriam Libre</vt:lpstr>
      <vt:lpstr>Roboto</vt:lpstr>
      <vt:lpstr>Helvetica Neue</vt:lpstr>
      <vt:lpstr>Arial</vt:lpstr>
      <vt:lpstr>Roboto Black</vt:lpstr>
      <vt:lpstr>Simple Dark</vt:lpstr>
      <vt:lpstr>An Brief Introduction to the Billion Oyster Project </vt:lpstr>
      <vt:lpstr>PowerPoint Presentation</vt:lpstr>
      <vt:lpstr>PowerPoint Presentation</vt:lpstr>
      <vt:lpstr>PowerPoint Presentation</vt:lpstr>
      <vt:lpstr>PowerPoint Presentation</vt:lpstr>
      <vt:lpstr>Our Process</vt:lpstr>
      <vt:lpstr>Shell Collection</vt:lpstr>
      <vt:lpstr>Oyster Production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NYC MS4 AREA MAP</vt:lpstr>
      <vt:lpstr>SUBSCRIBE TO THE CWQT NEWSLETTER</vt:lpstr>
      <vt:lpstr>GET INVOLVED!</vt:lpstr>
      <vt:lpstr>PowerPoint Presentation</vt:lpstr>
      <vt:lpstr>Thank you!!</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Michael Fischer</cp:lastModifiedBy>
  <cp:revision>1</cp:revision>
  <dcterms:modified xsi:type="dcterms:W3CDTF">2025-03-05T20:08:27Z</dcterms:modified>
</cp:coreProperties>
</file>